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7" r:id="rId2"/>
    <p:sldId id="277" r:id="rId3"/>
    <p:sldId id="310" r:id="rId4"/>
    <p:sldId id="258" r:id="rId5"/>
    <p:sldId id="259" r:id="rId6"/>
    <p:sldId id="260" r:id="rId7"/>
    <p:sldId id="261" r:id="rId8"/>
    <p:sldId id="262" r:id="rId9"/>
    <p:sldId id="263" r:id="rId10"/>
    <p:sldId id="264" r:id="rId11"/>
    <p:sldId id="265" r:id="rId12"/>
    <p:sldId id="273" r:id="rId13"/>
    <p:sldId id="274" r:id="rId14"/>
    <p:sldId id="275" r:id="rId15"/>
    <p:sldId id="276" r:id="rId16"/>
    <p:sldId id="278" r:id="rId17"/>
    <p:sldId id="279" r:id="rId18"/>
    <p:sldId id="280" r:id="rId19"/>
    <p:sldId id="281" r:id="rId20"/>
    <p:sldId id="286" r:id="rId21"/>
    <p:sldId id="287" r:id="rId22"/>
    <p:sldId id="288" r:id="rId23"/>
    <p:sldId id="289" r:id="rId24"/>
    <p:sldId id="282" r:id="rId25"/>
    <p:sldId id="283" r:id="rId26"/>
    <p:sldId id="284" r:id="rId27"/>
    <p:sldId id="299" r:id="rId28"/>
    <p:sldId id="301" r:id="rId29"/>
    <p:sldId id="302" r:id="rId30"/>
    <p:sldId id="303" r:id="rId31"/>
    <p:sldId id="304" r:id="rId32"/>
    <p:sldId id="305" r:id="rId33"/>
    <p:sldId id="306" r:id="rId34"/>
    <p:sldId id="307" r:id="rId35"/>
    <p:sldId id="308" r:id="rId36"/>
    <p:sldId id="285" r:id="rId37"/>
    <p:sldId id="311" r:id="rId38"/>
    <p:sldId id="312" r:id="rId39"/>
    <p:sldId id="313" r:id="rId40"/>
    <p:sldId id="309" r:id="rId41"/>
    <p:sldId id="267" r:id="rId42"/>
    <p:sldId id="272"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2"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C30B9C-0655-4CDD-8DD2-9CDA790CF094}" type="datetimeFigureOut">
              <a:rPr lang="en-ZA" smtClean="0"/>
              <a:t>2018/01/08</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5BA856-B8E5-44DC-A233-8B2153C6F243}" type="slidenum">
              <a:rPr lang="en-ZA" smtClean="0"/>
              <a:t>‹#›</a:t>
            </a:fld>
            <a:endParaRPr lang="en-ZA" dirty="0"/>
          </a:p>
        </p:txBody>
      </p:sp>
    </p:spTree>
    <p:extLst>
      <p:ext uri="{BB962C8B-B14F-4D97-AF65-F5344CB8AC3E}">
        <p14:creationId xmlns:p14="http://schemas.microsoft.com/office/powerpoint/2010/main" val="3532871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A558B-E4E9-A94A-B9C1-029E46A76ABA}" type="slidenum">
              <a:rPr lang="en-US" smtClean="0"/>
              <a:t>1</a:t>
            </a:fld>
            <a:endParaRPr lang="en-US" dirty="0"/>
          </a:p>
        </p:txBody>
      </p:sp>
    </p:spTree>
    <p:extLst>
      <p:ext uri="{BB962C8B-B14F-4D97-AF65-F5344CB8AC3E}">
        <p14:creationId xmlns:p14="http://schemas.microsoft.com/office/powerpoint/2010/main" val="4000984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24A558B-E4E9-A94A-B9C1-029E46A76ABA}" type="slidenum">
              <a:rPr lang="en-US" smtClean="0"/>
              <a:t>5</a:t>
            </a:fld>
            <a:endParaRPr lang="en-US" dirty="0"/>
          </a:p>
        </p:txBody>
      </p:sp>
    </p:spTree>
    <p:extLst>
      <p:ext uri="{BB962C8B-B14F-4D97-AF65-F5344CB8AC3E}">
        <p14:creationId xmlns:p14="http://schemas.microsoft.com/office/powerpoint/2010/main" val="402308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03BE2-110A-4C8F-836B-B58B31B022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B5B5653A-875E-4258-B76C-B20B20CFBF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BDB6CD93-1DA3-447C-9AC7-92DB850CE2C0}"/>
              </a:ext>
            </a:extLst>
          </p:cNvPr>
          <p:cNvSpPr>
            <a:spLocks noGrp="1"/>
          </p:cNvSpPr>
          <p:nvPr>
            <p:ph type="dt" sz="half" idx="10"/>
          </p:nvPr>
        </p:nvSpPr>
        <p:spPr/>
        <p:txBody>
          <a:bodyPr/>
          <a:lstStyle/>
          <a:p>
            <a:fld id="{D74C0813-87C8-46F9-A60E-C6BAED4346CE}" type="datetimeFigureOut">
              <a:rPr lang="en-ZA" smtClean="0"/>
              <a:t>2018/01/08</a:t>
            </a:fld>
            <a:endParaRPr lang="en-ZA" dirty="0"/>
          </a:p>
        </p:txBody>
      </p:sp>
      <p:sp>
        <p:nvSpPr>
          <p:cNvPr id="5" name="Footer Placeholder 4">
            <a:extLst>
              <a:ext uri="{FF2B5EF4-FFF2-40B4-BE49-F238E27FC236}">
                <a16:creationId xmlns:a16="http://schemas.microsoft.com/office/drawing/2014/main" id="{65C33984-B84B-4A50-8903-B117A52DDBB2}"/>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B1BB8F7D-DC1D-46CB-AF22-15877BAAC9CB}"/>
              </a:ext>
            </a:extLst>
          </p:cNvPr>
          <p:cNvSpPr>
            <a:spLocks noGrp="1"/>
          </p:cNvSpPr>
          <p:nvPr>
            <p:ph type="sldNum" sz="quarter" idx="12"/>
          </p:nvPr>
        </p:nvSpPr>
        <p:spPr/>
        <p:txBody>
          <a:bodyPr/>
          <a:lstStyle/>
          <a:p>
            <a:fld id="{A2C2D4A7-1D6A-477A-A66D-3EC5390E1EE0}" type="slidenum">
              <a:rPr lang="en-ZA" smtClean="0"/>
              <a:t>‹#›</a:t>
            </a:fld>
            <a:endParaRPr lang="en-ZA" dirty="0"/>
          </a:p>
        </p:txBody>
      </p:sp>
    </p:spTree>
    <p:extLst>
      <p:ext uri="{BB962C8B-B14F-4D97-AF65-F5344CB8AC3E}">
        <p14:creationId xmlns:p14="http://schemas.microsoft.com/office/powerpoint/2010/main" val="3100661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E0F5B-A0FB-4195-B58F-A5DE3BA404AB}"/>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FE2918D8-BF4C-456E-8DD4-74ABE952CA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AEA8737C-71D8-4C50-A98C-7DCC46AEFF9C}"/>
              </a:ext>
            </a:extLst>
          </p:cNvPr>
          <p:cNvSpPr>
            <a:spLocks noGrp="1"/>
          </p:cNvSpPr>
          <p:nvPr>
            <p:ph type="dt" sz="half" idx="10"/>
          </p:nvPr>
        </p:nvSpPr>
        <p:spPr/>
        <p:txBody>
          <a:bodyPr/>
          <a:lstStyle/>
          <a:p>
            <a:fld id="{D74C0813-87C8-46F9-A60E-C6BAED4346CE}" type="datetimeFigureOut">
              <a:rPr lang="en-ZA" smtClean="0"/>
              <a:t>2018/01/08</a:t>
            </a:fld>
            <a:endParaRPr lang="en-ZA" dirty="0"/>
          </a:p>
        </p:txBody>
      </p:sp>
      <p:sp>
        <p:nvSpPr>
          <p:cNvPr id="5" name="Footer Placeholder 4">
            <a:extLst>
              <a:ext uri="{FF2B5EF4-FFF2-40B4-BE49-F238E27FC236}">
                <a16:creationId xmlns:a16="http://schemas.microsoft.com/office/drawing/2014/main" id="{66777B72-37EF-4DE2-8DB8-0819CFD7C006}"/>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01697162-3524-43DF-87E6-15001FBBA352}"/>
              </a:ext>
            </a:extLst>
          </p:cNvPr>
          <p:cNvSpPr>
            <a:spLocks noGrp="1"/>
          </p:cNvSpPr>
          <p:nvPr>
            <p:ph type="sldNum" sz="quarter" idx="12"/>
          </p:nvPr>
        </p:nvSpPr>
        <p:spPr/>
        <p:txBody>
          <a:bodyPr/>
          <a:lstStyle/>
          <a:p>
            <a:fld id="{A2C2D4A7-1D6A-477A-A66D-3EC5390E1EE0}" type="slidenum">
              <a:rPr lang="en-ZA" smtClean="0"/>
              <a:t>‹#›</a:t>
            </a:fld>
            <a:endParaRPr lang="en-ZA" dirty="0"/>
          </a:p>
        </p:txBody>
      </p:sp>
    </p:spTree>
    <p:extLst>
      <p:ext uri="{BB962C8B-B14F-4D97-AF65-F5344CB8AC3E}">
        <p14:creationId xmlns:p14="http://schemas.microsoft.com/office/powerpoint/2010/main" val="423099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91BC93-6786-4AD7-B62E-17A3EC01CC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2027EB29-68FF-434B-8C73-F2D81EE866D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BDB0FEC7-6834-4E9C-AFCD-7F9AAD3C8204}"/>
              </a:ext>
            </a:extLst>
          </p:cNvPr>
          <p:cNvSpPr>
            <a:spLocks noGrp="1"/>
          </p:cNvSpPr>
          <p:nvPr>
            <p:ph type="dt" sz="half" idx="10"/>
          </p:nvPr>
        </p:nvSpPr>
        <p:spPr/>
        <p:txBody>
          <a:bodyPr/>
          <a:lstStyle/>
          <a:p>
            <a:fld id="{D74C0813-87C8-46F9-A60E-C6BAED4346CE}" type="datetimeFigureOut">
              <a:rPr lang="en-ZA" smtClean="0"/>
              <a:t>2018/01/08</a:t>
            </a:fld>
            <a:endParaRPr lang="en-ZA" dirty="0"/>
          </a:p>
        </p:txBody>
      </p:sp>
      <p:sp>
        <p:nvSpPr>
          <p:cNvPr id="5" name="Footer Placeholder 4">
            <a:extLst>
              <a:ext uri="{FF2B5EF4-FFF2-40B4-BE49-F238E27FC236}">
                <a16:creationId xmlns:a16="http://schemas.microsoft.com/office/drawing/2014/main" id="{6E8DEA1F-5D4C-491A-A2EC-7A2B4BC65FA8}"/>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AD051702-ECFB-4632-B10B-DAA452D0C3A6}"/>
              </a:ext>
            </a:extLst>
          </p:cNvPr>
          <p:cNvSpPr>
            <a:spLocks noGrp="1"/>
          </p:cNvSpPr>
          <p:nvPr>
            <p:ph type="sldNum" sz="quarter" idx="12"/>
          </p:nvPr>
        </p:nvSpPr>
        <p:spPr/>
        <p:txBody>
          <a:bodyPr/>
          <a:lstStyle/>
          <a:p>
            <a:fld id="{A2C2D4A7-1D6A-477A-A66D-3EC5390E1EE0}" type="slidenum">
              <a:rPr lang="en-ZA" smtClean="0"/>
              <a:t>‹#›</a:t>
            </a:fld>
            <a:endParaRPr lang="en-ZA" dirty="0"/>
          </a:p>
        </p:txBody>
      </p:sp>
    </p:spTree>
    <p:extLst>
      <p:ext uri="{BB962C8B-B14F-4D97-AF65-F5344CB8AC3E}">
        <p14:creationId xmlns:p14="http://schemas.microsoft.com/office/powerpoint/2010/main" val="3448388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 Full Red">
    <p:bg>
      <p:bgPr>
        <a:solidFill>
          <a:srgbClr val="BA0C2F"/>
        </a:solidFill>
        <a:effectLst/>
      </p:bgPr>
    </p:bg>
    <p:spTree>
      <p:nvGrpSpPr>
        <p:cNvPr id="1" name=""/>
        <p:cNvGrpSpPr/>
        <p:nvPr/>
      </p:nvGrpSpPr>
      <p:grpSpPr>
        <a:xfrm>
          <a:off x="0" y="0"/>
          <a:ext cx="0" cy="0"/>
          <a:chOff x="0" y="0"/>
          <a:chExt cx="0" cy="0"/>
        </a:xfrm>
      </p:grpSpPr>
      <p:sp>
        <p:nvSpPr>
          <p:cNvPr id="8" name="Date Placeholder 3"/>
          <p:cNvSpPr>
            <a:spLocks noGrp="1"/>
          </p:cNvSpPr>
          <p:nvPr>
            <p:ph type="dt" sz="half" idx="2"/>
          </p:nvPr>
        </p:nvSpPr>
        <p:spPr>
          <a:xfrm>
            <a:off x="203200" y="6423933"/>
            <a:ext cx="2844800" cy="214546"/>
          </a:xfrm>
          <a:prstGeom prst="rect">
            <a:avLst/>
          </a:prstGeom>
        </p:spPr>
        <p:txBody>
          <a:bodyPr vert="horz" lIns="91440" tIns="45720" rIns="91440" bIns="45720" rtlCol="0" anchor="ctr">
            <a:spAutoFit/>
          </a:bodyPr>
          <a:lstStyle>
            <a:lvl1pPr algn="l">
              <a:defRPr sz="794" b="0" i="0">
                <a:solidFill>
                  <a:srgbClr val="FFFFFF"/>
                </a:solidFill>
                <a:latin typeface="Gill Sans MT"/>
                <a:cs typeface="Gill Sans MT"/>
              </a:defRPr>
            </a:lvl1pPr>
          </a:lstStyle>
          <a:p>
            <a:fld id="{EB2C8F94-9D67-854F-8417-3B884156945E}" type="datetime1">
              <a:rPr lang="en-US" smtClean="0"/>
              <a:pPr/>
              <a:t>1/8/2018</a:t>
            </a:fld>
            <a:endParaRPr lang="en-US" dirty="0"/>
          </a:p>
        </p:txBody>
      </p:sp>
      <p:sp>
        <p:nvSpPr>
          <p:cNvPr id="9" name="Footer Placeholder 4"/>
          <p:cNvSpPr>
            <a:spLocks noGrp="1"/>
          </p:cNvSpPr>
          <p:nvPr>
            <p:ph type="ftr" sz="quarter" idx="3"/>
          </p:nvPr>
        </p:nvSpPr>
        <p:spPr>
          <a:xfrm>
            <a:off x="4165600" y="6423933"/>
            <a:ext cx="3860800" cy="214546"/>
          </a:xfrm>
          <a:prstGeom prst="rect">
            <a:avLst/>
          </a:prstGeom>
        </p:spPr>
        <p:txBody>
          <a:bodyPr vert="horz" lIns="91440" tIns="45720" rIns="91440" bIns="45720" rtlCol="0" anchor="ctr">
            <a:spAutoFit/>
          </a:bodyPr>
          <a:lstStyle>
            <a:lvl1pPr algn="ctr">
              <a:defRPr sz="794" b="0" i="0">
                <a:solidFill>
                  <a:srgbClr val="FFFFFF"/>
                </a:solidFill>
                <a:latin typeface="Gill Sans MT"/>
                <a:cs typeface="Gill Sans MT"/>
              </a:defRPr>
            </a:lvl1pPr>
          </a:lstStyle>
          <a:p>
            <a:r>
              <a:rPr lang="en-US" dirty="0"/>
              <a:t>FOOTER GOES HERE</a:t>
            </a:r>
          </a:p>
        </p:txBody>
      </p:sp>
      <p:sp>
        <p:nvSpPr>
          <p:cNvPr id="10" name="Slide Number Placeholder 5"/>
          <p:cNvSpPr>
            <a:spLocks noGrp="1"/>
          </p:cNvSpPr>
          <p:nvPr>
            <p:ph type="sldNum" sz="quarter" idx="4"/>
          </p:nvPr>
        </p:nvSpPr>
        <p:spPr>
          <a:xfrm>
            <a:off x="9144000" y="6423933"/>
            <a:ext cx="2844800" cy="214546"/>
          </a:xfrm>
          <a:prstGeom prst="rect">
            <a:avLst/>
          </a:prstGeom>
        </p:spPr>
        <p:txBody>
          <a:bodyPr vert="horz" lIns="91440" tIns="45720" rIns="91440" bIns="45720" rtlCol="0" anchor="ctr">
            <a:spAutoFit/>
          </a:bodyPr>
          <a:lstStyle>
            <a:lvl1pPr algn="r">
              <a:defRPr sz="794" b="0" i="0">
                <a:solidFill>
                  <a:srgbClr val="FFFFFF"/>
                </a:solidFill>
                <a:latin typeface="Gill Sans MT"/>
                <a:cs typeface="Gill Sans MT"/>
              </a:defRPr>
            </a:lvl1pPr>
          </a:lstStyle>
          <a:p>
            <a:fld id="{42782948-4DBE-204D-AB9E-B65E067054AE}" type="slidenum">
              <a:rPr lang="en-US" smtClean="0"/>
              <a:pPr/>
              <a:t>‹#›</a:t>
            </a:fld>
            <a:endParaRPr lang="en-US" dirty="0"/>
          </a:p>
        </p:txBody>
      </p:sp>
      <p:sp>
        <p:nvSpPr>
          <p:cNvPr id="12" name="Title 1"/>
          <p:cNvSpPr>
            <a:spLocks noGrp="1"/>
          </p:cNvSpPr>
          <p:nvPr>
            <p:ph type="ctrTitle" hasCustomPrompt="1"/>
          </p:nvPr>
        </p:nvSpPr>
        <p:spPr>
          <a:xfrm>
            <a:off x="914400" y="2118715"/>
            <a:ext cx="5181600" cy="1600200"/>
          </a:xfrm>
          <a:effectLst/>
        </p:spPr>
        <p:txBody>
          <a:bodyPr anchor="b" anchorCtr="0">
            <a:normAutofit/>
          </a:bodyPr>
          <a:lstStyle>
            <a:lvl1pPr>
              <a:defRPr sz="3174">
                <a:solidFill>
                  <a:schemeClr val="bg1"/>
                </a:solidFill>
              </a:defRPr>
            </a:lvl1pPr>
          </a:lstStyle>
          <a:p>
            <a:r>
              <a:rPr lang="en-US" dirty="0"/>
              <a:t>CLICK TO EDIT MASTER TITLE STYLE</a:t>
            </a:r>
          </a:p>
        </p:txBody>
      </p:sp>
      <p:sp>
        <p:nvSpPr>
          <p:cNvPr id="13" name="Subtitle 2"/>
          <p:cNvSpPr>
            <a:spLocks noGrp="1"/>
          </p:cNvSpPr>
          <p:nvPr>
            <p:ph type="subTitle" idx="1" hasCustomPrompt="1"/>
          </p:nvPr>
        </p:nvSpPr>
        <p:spPr>
          <a:xfrm>
            <a:off x="914400" y="4146997"/>
            <a:ext cx="4572000" cy="1600200"/>
          </a:xfrm>
          <a:effectLst/>
        </p:spPr>
        <p:txBody>
          <a:bodyPr>
            <a:normAutofit/>
          </a:bodyPr>
          <a:lstStyle>
            <a:lvl1pPr marL="0" indent="0" algn="l">
              <a:buNone/>
              <a:defRPr sz="2116">
                <a:solidFill>
                  <a:schemeClr val="bg1"/>
                </a:solidFill>
              </a:defRPr>
            </a:lvl1pPr>
            <a:lvl2pPr marL="604738" indent="0" algn="ctr">
              <a:buNone/>
              <a:defRPr>
                <a:solidFill>
                  <a:schemeClr val="tx1">
                    <a:tint val="75000"/>
                  </a:schemeClr>
                </a:solidFill>
              </a:defRPr>
            </a:lvl2pPr>
            <a:lvl3pPr marL="1209477" indent="0" algn="ctr">
              <a:buNone/>
              <a:defRPr>
                <a:solidFill>
                  <a:schemeClr val="tx1">
                    <a:tint val="75000"/>
                  </a:schemeClr>
                </a:solidFill>
              </a:defRPr>
            </a:lvl3pPr>
            <a:lvl4pPr marL="1814215" indent="0" algn="ctr">
              <a:buNone/>
              <a:defRPr>
                <a:solidFill>
                  <a:schemeClr val="tx1">
                    <a:tint val="75000"/>
                  </a:schemeClr>
                </a:solidFill>
              </a:defRPr>
            </a:lvl4pPr>
            <a:lvl5pPr marL="2418954" indent="0" algn="ctr">
              <a:buNone/>
              <a:defRPr>
                <a:solidFill>
                  <a:schemeClr val="tx1">
                    <a:tint val="75000"/>
                  </a:schemeClr>
                </a:solidFill>
              </a:defRPr>
            </a:lvl5pPr>
            <a:lvl6pPr marL="3023692" indent="0" algn="ctr">
              <a:buNone/>
              <a:defRPr>
                <a:solidFill>
                  <a:schemeClr val="tx1">
                    <a:tint val="75000"/>
                  </a:schemeClr>
                </a:solidFill>
              </a:defRPr>
            </a:lvl6pPr>
            <a:lvl7pPr marL="3628431" indent="0" algn="ctr">
              <a:buNone/>
              <a:defRPr>
                <a:solidFill>
                  <a:schemeClr val="tx1">
                    <a:tint val="75000"/>
                  </a:schemeClr>
                </a:solidFill>
              </a:defRPr>
            </a:lvl7pPr>
            <a:lvl8pPr marL="4233169" indent="0" algn="ctr">
              <a:buNone/>
              <a:defRPr>
                <a:solidFill>
                  <a:schemeClr val="tx1">
                    <a:tint val="75000"/>
                  </a:schemeClr>
                </a:solidFill>
              </a:defRPr>
            </a:lvl8pPr>
            <a:lvl9pPr marL="4837908" indent="0" algn="ctr">
              <a:buNone/>
              <a:defRPr>
                <a:solidFill>
                  <a:schemeClr val="tx1">
                    <a:tint val="75000"/>
                  </a:schemeClr>
                </a:solidFill>
              </a:defRPr>
            </a:lvl9pPr>
          </a:lstStyle>
          <a:p>
            <a:r>
              <a:rPr lang="en-US" dirty="0"/>
              <a:t>CLICK TO EDIT MASTER SUBTITLE STYLE</a:t>
            </a:r>
          </a:p>
        </p:txBody>
      </p:sp>
      <p:cxnSp>
        <p:nvCxnSpPr>
          <p:cNvPr id="17" name="Straight Connector 16"/>
          <p:cNvCxnSpPr/>
          <p:nvPr userDrawn="1"/>
        </p:nvCxnSpPr>
        <p:spPr>
          <a:xfrm>
            <a:off x="995680" y="3932955"/>
            <a:ext cx="426720" cy="0"/>
          </a:xfrm>
          <a:prstGeom prst="line">
            <a:avLst/>
          </a:prstGeom>
          <a:ln w="19050">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3025" y="753866"/>
            <a:ext cx="1826231" cy="543508"/>
          </a:xfrm>
          <a:prstGeom prst="rect">
            <a:avLst/>
          </a:prstGeom>
          <a:effectLst>
            <a:outerShdw blurRad="254000" dir="2700000" algn="tl" rotWithShape="0">
              <a:srgbClr val="000000">
                <a:alpha val="20000"/>
              </a:srgbClr>
            </a:outerShdw>
          </a:effectLst>
        </p:spPr>
      </p:pic>
    </p:spTree>
    <p:extLst>
      <p:ext uri="{BB962C8B-B14F-4D97-AF65-F5344CB8AC3E}">
        <p14:creationId xmlns:p14="http://schemas.microsoft.com/office/powerpoint/2010/main" val="23537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Red/Gray 1 Content + Bottom Photo">
    <p:bg>
      <p:bgPr>
        <a:solidFill>
          <a:srgbClr val="E7E7E5"/>
        </a:solidFill>
        <a:effectLst/>
      </p:bgPr>
    </p:bg>
    <p:spTree>
      <p:nvGrpSpPr>
        <p:cNvPr id="1" name=""/>
        <p:cNvGrpSpPr/>
        <p:nvPr/>
      </p:nvGrpSpPr>
      <p:grpSpPr>
        <a:xfrm>
          <a:off x="0" y="0"/>
          <a:ext cx="0" cy="0"/>
          <a:chOff x="0" y="0"/>
          <a:chExt cx="0" cy="0"/>
        </a:xfrm>
      </p:grpSpPr>
      <p:sp>
        <p:nvSpPr>
          <p:cNvPr id="12" name="Picture Placeholder 3"/>
          <p:cNvSpPr>
            <a:spLocks noGrp="1"/>
          </p:cNvSpPr>
          <p:nvPr>
            <p:ph type="pic" sz="quarter" idx="10" hasCustomPrompt="1"/>
          </p:nvPr>
        </p:nvSpPr>
        <p:spPr>
          <a:xfrm>
            <a:off x="203200" y="3428999"/>
            <a:ext cx="11785600" cy="3228220"/>
          </a:xfrm>
          <a:solidFill>
            <a:schemeClr val="bg1"/>
          </a:solidFill>
        </p:spPr>
        <p:txBody>
          <a:bodyPr>
            <a:normAutofit/>
          </a:bodyPr>
          <a:lstStyle>
            <a:lvl1pPr marL="0" marR="0" indent="0" algn="l" defTabSz="604738" rtl="0" eaLnBrk="1" fontAlgn="auto" latinLnBrk="0" hangingPunct="1">
              <a:lnSpc>
                <a:spcPct val="100000"/>
              </a:lnSpc>
              <a:spcBef>
                <a:spcPct val="20000"/>
              </a:spcBef>
              <a:spcAft>
                <a:spcPts val="0"/>
              </a:spcAft>
              <a:buClrTx/>
              <a:buSzTx/>
              <a:buFont typeface="Arial"/>
              <a:buNone/>
              <a:tabLst/>
              <a:defRPr sz="1587">
                <a:solidFill>
                  <a:srgbClr val="6C6463"/>
                </a:solidFill>
              </a:defRPr>
            </a:lvl1pPr>
          </a:lstStyle>
          <a:p>
            <a:r>
              <a:rPr lang="en-US" dirty="0"/>
              <a:t>ADD PHOTO HERE</a:t>
            </a:r>
          </a:p>
        </p:txBody>
      </p:sp>
      <p:sp>
        <p:nvSpPr>
          <p:cNvPr id="3" name="Content Placeholder 2"/>
          <p:cNvSpPr>
            <a:spLocks noGrp="1"/>
          </p:cNvSpPr>
          <p:nvPr>
            <p:ph idx="1"/>
          </p:nvPr>
        </p:nvSpPr>
        <p:spPr>
          <a:xfrm>
            <a:off x="914400" y="1715549"/>
            <a:ext cx="10363200" cy="1511868"/>
          </a:xfrm>
        </p:spPr>
        <p:txBody>
          <a:bodyPr/>
          <a:lstStyle>
            <a:lvl1pPr>
              <a:defRPr>
                <a:solidFill>
                  <a:srgbClr val="6C6463"/>
                </a:solidFill>
              </a:defRPr>
            </a:lvl1pPr>
            <a:lvl2pPr>
              <a:defRPr>
                <a:solidFill>
                  <a:srgbClr val="6C6463"/>
                </a:solidFill>
              </a:defRPr>
            </a:lvl2pPr>
            <a:lvl3pPr>
              <a:defRPr>
                <a:solidFill>
                  <a:srgbClr val="6C6463"/>
                </a:solidFill>
              </a:defRPr>
            </a:lvl3pPr>
            <a:lvl4pPr>
              <a:defRPr>
                <a:solidFill>
                  <a:srgbClr val="6C6463"/>
                </a:solidFill>
              </a:defRPr>
            </a:lvl4pPr>
            <a:lvl5pPr>
              <a:defRPr>
                <a:solidFill>
                  <a:srgbClr val="FFFFFF"/>
                </a:solidFill>
              </a:defRPr>
            </a:lvl5pPr>
          </a:lstStyle>
          <a:p>
            <a:pPr lvl="0"/>
            <a:r>
              <a:rPr lang="en-US"/>
              <a:t>Click to edit Master text styles</a:t>
            </a:r>
          </a:p>
          <a:p>
            <a:pPr lvl="1"/>
            <a:r>
              <a:rPr lang="en-US"/>
              <a:t>Second level</a:t>
            </a:r>
          </a:p>
        </p:txBody>
      </p:sp>
      <p:sp>
        <p:nvSpPr>
          <p:cNvPr id="9" name="Date Placeholder 3"/>
          <p:cNvSpPr>
            <a:spLocks noGrp="1"/>
          </p:cNvSpPr>
          <p:nvPr>
            <p:ph type="dt" sz="half" idx="2"/>
          </p:nvPr>
        </p:nvSpPr>
        <p:spPr>
          <a:xfrm>
            <a:off x="203200" y="6423933"/>
            <a:ext cx="2844800" cy="214546"/>
          </a:xfrm>
          <a:prstGeom prst="rect">
            <a:avLst/>
          </a:prstGeom>
        </p:spPr>
        <p:txBody>
          <a:bodyPr vert="horz" lIns="91440" tIns="45720" rIns="91440" bIns="45720" rtlCol="0" anchor="ctr">
            <a:spAutoFit/>
          </a:bodyPr>
          <a:lstStyle>
            <a:lvl1pPr algn="l">
              <a:defRPr sz="794" b="0" i="0">
                <a:solidFill>
                  <a:srgbClr val="FFFFFF"/>
                </a:solidFill>
                <a:latin typeface="Gill Sans MT"/>
                <a:cs typeface="Gill Sans MT"/>
              </a:defRPr>
            </a:lvl1pPr>
          </a:lstStyle>
          <a:p>
            <a:fld id="{193355D5-F1DA-0F48-9E7E-0A3FEBF9FF84}" type="datetime1">
              <a:rPr lang="en-US" smtClean="0"/>
              <a:pPr/>
              <a:t>1/8/2018</a:t>
            </a:fld>
            <a:endParaRPr lang="en-US" dirty="0"/>
          </a:p>
        </p:txBody>
      </p:sp>
      <p:sp>
        <p:nvSpPr>
          <p:cNvPr id="10" name="Footer Placeholder 4"/>
          <p:cNvSpPr>
            <a:spLocks noGrp="1"/>
          </p:cNvSpPr>
          <p:nvPr>
            <p:ph type="ftr" sz="quarter" idx="3"/>
          </p:nvPr>
        </p:nvSpPr>
        <p:spPr>
          <a:xfrm>
            <a:off x="4165600" y="6423933"/>
            <a:ext cx="3860800" cy="214546"/>
          </a:xfrm>
          <a:prstGeom prst="rect">
            <a:avLst/>
          </a:prstGeom>
        </p:spPr>
        <p:txBody>
          <a:bodyPr vert="horz" lIns="91440" tIns="45720" rIns="91440" bIns="45720" rtlCol="0" anchor="ctr">
            <a:spAutoFit/>
          </a:bodyPr>
          <a:lstStyle>
            <a:lvl1pPr algn="ctr">
              <a:defRPr sz="794" b="0" i="0">
                <a:solidFill>
                  <a:srgbClr val="FFFFFF"/>
                </a:solidFill>
                <a:latin typeface="Gill Sans MT"/>
                <a:cs typeface="Gill Sans MT"/>
              </a:defRPr>
            </a:lvl1pPr>
          </a:lstStyle>
          <a:p>
            <a:r>
              <a:rPr lang="en-US" dirty="0"/>
              <a:t>FOOTER GOES HERE</a:t>
            </a:r>
          </a:p>
        </p:txBody>
      </p:sp>
      <p:sp>
        <p:nvSpPr>
          <p:cNvPr id="11" name="Slide Number Placeholder 5"/>
          <p:cNvSpPr>
            <a:spLocks noGrp="1"/>
          </p:cNvSpPr>
          <p:nvPr>
            <p:ph type="sldNum" sz="quarter" idx="4"/>
          </p:nvPr>
        </p:nvSpPr>
        <p:spPr>
          <a:xfrm>
            <a:off x="9144000" y="6423933"/>
            <a:ext cx="2844800" cy="214546"/>
          </a:xfrm>
          <a:prstGeom prst="rect">
            <a:avLst/>
          </a:prstGeom>
        </p:spPr>
        <p:txBody>
          <a:bodyPr vert="horz" lIns="91440" tIns="45720" rIns="91440" bIns="45720" rtlCol="0" anchor="ctr">
            <a:spAutoFit/>
          </a:bodyPr>
          <a:lstStyle>
            <a:lvl1pPr algn="r">
              <a:defRPr sz="794" b="0" i="0">
                <a:solidFill>
                  <a:srgbClr val="FFFFFF"/>
                </a:solidFill>
                <a:latin typeface="Gill Sans MT"/>
                <a:cs typeface="Gill Sans MT"/>
              </a:defRPr>
            </a:lvl1pPr>
          </a:lstStyle>
          <a:p>
            <a:fld id="{42782948-4DBE-204D-AB9E-B65E067054AE}" type="slidenum">
              <a:rPr lang="en-US" smtClean="0"/>
              <a:pPr/>
              <a:t>‹#›</a:t>
            </a:fld>
            <a:endParaRPr lang="en-US" dirty="0"/>
          </a:p>
        </p:txBody>
      </p:sp>
      <p:sp>
        <p:nvSpPr>
          <p:cNvPr id="14" name="Text Placeholder 4"/>
          <p:cNvSpPr>
            <a:spLocks noGrp="1"/>
          </p:cNvSpPr>
          <p:nvPr>
            <p:ph type="body" sz="quarter" idx="12" hasCustomPrompt="1"/>
          </p:nvPr>
        </p:nvSpPr>
        <p:spPr>
          <a:xfrm rot="16200000">
            <a:off x="10494091" y="4699449"/>
            <a:ext cx="2743200" cy="202299"/>
          </a:xfrm>
        </p:spPr>
        <p:txBody>
          <a:bodyPr>
            <a:spAutoFit/>
          </a:bodyPr>
          <a:lstStyle>
            <a:lvl1pPr marL="0" indent="0" algn="r">
              <a:buNone/>
              <a:defRPr sz="794" baseline="0">
                <a:solidFill>
                  <a:srgbClr val="FFFFFF"/>
                </a:solidFill>
              </a:defRPr>
            </a:lvl1pPr>
            <a:lvl2pPr marL="304468" indent="0">
              <a:buNone/>
              <a:defRPr sz="2381">
                <a:solidFill>
                  <a:schemeClr val="bg1"/>
                </a:solidFill>
              </a:defRPr>
            </a:lvl2pPr>
            <a:lvl3pPr marL="608938" indent="0">
              <a:buNone/>
              <a:defRPr sz="2116">
                <a:solidFill>
                  <a:schemeClr val="bg1"/>
                </a:solidFill>
              </a:defRPr>
            </a:lvl3pPr>
            <a:lvl4pPr marL="905007" indent="0">
              <a:buNone/>
              <a:defRPr sz="1852">
                <a:solidFill>
                  <a:schemeClr val="bg1"/>
                </a:solidFill>
              </a:defRPr>
            </a:lvl4pPr>
            <a:lvl5pPr marL="1356462" indent="0">
              <a:buNone/>
              <a:defRPr sz="1587">
                <a:solidFill>
                  <a:schemeClr val="bg1"/>
                </a:solidFill>
              </a:defRPr>
            </a:lvl5pPr>
          </a:lstStyle>
          <a:p>
            <a:pPr lvl="0"/>
            <a:r>
              <a:rPr lang="en-US" dirty="0"/>
              <a:t>ADD PHOTO CREDIT HERE</a:t>
            </a:r>
          </a:p>
        </p:txBody>
      </p:sp>
      <p:sp>
        <p:nvSpPr>
          <p:cNvPr id="17" name="Title 1"/>
          <p:cNvSpPr>
            <a:spLocks noGrp="1"/>
          </p:cNvSpPr>
          <p:nvPr>
            <p:ph type="title" hasCustomPrompt="1"/>
          </p:nvPr>
        </p:nvSpPr>
        <p:spPr>
          <a:xfrm>
            <a:off x="914805" y="812236"/>
            <a:ext cx="10363200" cy="701731"/>
          </a:xfrm>
        </p:spPr>
        <p:txBody>
          <a:bodyPr anchor="b" anchorCtr="0">
            <a:spAutoFit/>
          </a:bodyPr>
          <a:lstStyle>
            <a:lvl1pPr>
              <a:defRPr>
                <a:solidFill>
                  <a:srgbClr val="BA0C2F"/>
                </a:solidFill>
              </a:defRPr>
            </a:lvl1pPr>
          </a:lstStyle>
          <a:p>
            <a:r>
              <a:rPr lang="en-US" dirty="0"/>
              <a:t>CLICK TO EDIT MASTER TITLE STYLE</a:t>
            </a:r>
          </a:p>
        </p:txBody>
      </p:sp>
    </p:spTree>
    <p:extLst>
      <p:ext uri="{BB962C8B-B14F-4D97-AF65-F5344CB8AC3E}">
        <p14:creationId xmlns:p14="http://schemas.microsoft.com/office/powerpoint/2010/main" val="2572635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Divider - Full Red">
    <p:bg>
      <p:bgPr>
        <a:solidFill>
          <a:srgbClr val="002F6C"/>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0" y="707638"/>
            <a:ext cx="7315200" cy="531940"/>
          </a:xfrm>
        </p:spPr>
        <p:txBody>
          <a:bodyPr wrap="square" anchor="t" anchorCtr="0">
            <a:spAutoFit/>
          </a:bodyPr>
          <a:lstStyle>
            <a:lvl1pPr>
              <a:defRPr sz="3174">
                <a:solidFill>
                  <a:srgbClr val="FFFFFF"/>
                </a:solidFill>
              </a:defRPr>
            </a:lvl1pPr>
          </a:lstStyle>
          <a:p>
            <a:r>
              <a:rPr lang="en-US" dirty="0"/>
              <a:t>CLICK TO EDIT MASTER TITLE STYLE</a:t>
            </a:r>
          </a:p>
        </p:txBody>
      </p:sp>
      <p:sp>
        <p:nvSpPr>
          <p:cNvPr id="3" name="Date Placeholder 2"/>
          <p:cNvSpPr>
            <a:spLocks noGrp="1"/>
          </p:cNvSpPr>
          <p:nvPr>
            <p:ph type="dt" sz="half" idx="10"/>
          </p:nvPr>
        </p:nvSpPr>
        <p:spPr>
          <a:xfrm>
            <a:off x="203200" y="6408096"/>
            <a:ext cx="2844800" cy="246221"/>
          </a:xfrm>
        </p:spPr>
        <p:txBody>
          <a:bodyPr/>
          <a:lstStyle>
            <a:lvl1pPr>
              <a:defRPr>
                <a:solidFill>
                  <a:srgbClr val="FFFFFF"/>
                </a:solidFill>
              </a:defRPr>
            </a:lvl1pPr>
          </a:lstStyle>
          <a:p>
            <a:fld id="{C3349C05-927F-3348-96DF-9086CF2761D6}" type="datetime1">
              <a:rPr lang="en-US" smtClean="0"/>
              <a:t>1/8/2018</a:t>
            </a:fld>
            <a:endParaRPr lang="en-US" dirty="0"/>
          </a:p>
        </p:txBody>
      </p:sp>
      <p:sp>
        <p:nvSpPr>
          <p:cNvPr id="4" name="Footer Placeholder 3"/>
          <p:cNvSpPr>
            <a:spLocks noGrp="1"/>
          </p:cNvSpPr>
          <p:nvPr>
            <p:ph type="ftr" sz="quarter" idx="11"/>
          </p:nvPr>
        </p:nvSpPr>
        <p:spPr>
          <a:xfrm>
            <a:off x="4165600" y="6408096"/>
            <a:ext cx="3860800" cy="246221"/>
          </a:xfrm>
        </p:spPr>
        <p:txBody>
          <a:bodyPr/>
          <a:lstStyle>
            <a:lvl1pPr>
              <a:defRPr>
                <a:solidFill>
                  <a:srgbClr val="FFFFFF"/>
                </a:solidFill>
              </a:defRPr>
            </a:lvl1pPr>
          </a:lstStyle>
          <a:p>
            <a:r>
              <a:rPr lang="en-US" dirty="0"/>
              <a:t>FOOTER GOES HERE</a:t>
            </a:r>
          </a:p>
        </p:txBody>
      </p:sp>
      <p:sp>
        <p:nvSpPr>
          <p:cNvPr id="5" name="Slide Number Placeholder 4"/>
          <p:cNvSpPr>
            <a:spLocks noGrp="1"/>
          </p:cNvSpPr>
          <p:nvPr>
            <p:ph type="sldNum" sz="quarter" idx="12"/>
          </p:nvPr>
        </p:nvSpPr>
        <p:spPr>
          <a:xfrm>
            <a:off x="9144000" y="6408096"/>
            <a:ext cx="2844800" cy="246221"/>
          </a:xfrm>
        </p:spPr>
        <p:txBody>
          <a:bodyPr/>
          <a:lstStyle>
            <a:lvl1pPr>
              <a:defRPr>
                <a:solidFill>
                  <a:srgbClr val="FFFFFF"/>
                </a:solidFill>
              </a:defRPr>
            </a:lvl1pPr>
          </a:lstStyle>
          <a:p>
            <a:fld id="{42782948-4DBE-204D-AB9E-B65E067054AE}"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3025" y="5747196"/>
            <a:ext cx="1826231" cy="543508"/>
          </a:xfrm>
          <a:prstGeom prst="rect">
            <a:avLst/>
          </a:prstGeom>
          <a:effectLst/>
        </p:spPr>
      </p:pic>
      <p:cxnSp>
        <p:nvCxnSpPr>
          <p:cNvPr id="13" name="Straight Connector 12"/>
          <p:cNvCxnSpPr/>
          <p:nvPr userDrawn="1"/>
        </p:nvCxnSpPr>
        <p:spPr>
          <a:xfrm>
            <a:off x="995680" y="909220"/>
            <a:ext cx="426720" cy="0"/>
          </a:xfrm>
          <a:prstGeom prst="line">
            <a:avLst/>
          </a:prstGeom>
          <a:ln w="19050">
            <a:solidFill>
              <a:srgbClr val="FFFFFF"/>
            </a:solidFill>
          </a:ln>
          <a:effectLst>
            <a:outerShdw blurRad="254000" dir="2700000" algn="tl" rotWithShape="0">
              <a:srgbClr val="000000">
                <a:alpha val="40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16004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F35CE-3859-442C-BBF3-7592B65BB4FD}"/>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22A1F24E-D07C-4CBF-BA82-F16B7765F67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705E8BE-4E00-40EC-AFC3-9BD1C3307D0E}"/>
              </a:ext>
            </a:extLst>
          </p:cNvPr>
          <p:cNvSpPr>
            <a:spLocks noGrp="1"/>
          </p:cNvSpPr>
          <p:nvPr>
            <p:ph type="dt" sz="half" idx="10"/>
          </p:nvPr>
        </p:nvSpPr>
        <p:spPr/>
        <p:txBody>
          <a:bodyPr/>
          <a:lstStyle/>
          <a:p>
            <a:fld id="{D74C0813-87C8-46F9-A60E-C6BAED4346CE}" type="datetimeFigureOut">
              <a:rPr lang="en-ZA" smtClean="0"/>
              <a:t>2018/01/08</a:t>
            </a:fld>
            <a:endParaRPr lang="en-ZA" dirty="0"/>
          </a:p>
        </p:txBody>
      </p:sp>
      <p:sp>
        <p:nvSpPr>
          <p:cNvPr id="5" name="Footer Placeholder 4">
            <a:extLst>
              <a:ext uri="{FF2B5EF4-FFF2-40B4-BE49-F238E27FC236}">
                <a16:creationId xmlns:a16="http://schemas.microsoft.com/office/drawing/2014/main" id="{CB00DB84-319F-49E9-B9D3-F1C6A1EC2A76}"/>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D2D37E12-2A50-426C-8272-B7BA8866A10F}"/>
              </a:ext>
            </a:extLst>
          </p:cNvPr>
          <p:cNvSpPr>
            <a:spLocks noGrp="1"/>
          </p:cNvSpPr>
          <p:nvPr>
            <p:ph type="sldNum" sz="quarter" idx="12"/>
          </p:nvPr>
        </p:nvSpPr>
        <p:spPr/>
        <p:txBody>
          <a:bodyPr/>
          <a:lstStyle/>
          <a:p>
            <a:fld id="{A2C2D4A7-1D6A-477A-A66D-3EC5390E1EE0}" type="slidenum">
              <a:rPr lang="en-ZA" smtClean="0"/>
              <a:t>‹#›</a:t>
            </a:fld>
            <a:endParaRPr lang="en-ZA" dirty="0"/>
          </a:p>
        </p:txBody>
      </p:sp>
    </p:spTree>
    <p:extLst>
      <p:ext uri="{BB962C8B-B14F-4D97-AF65-F5344CB8AC3E}">
        <p14:creationId xmlns:p14="http://schemas.microsoft.com/office/powerpoint/2010/main" val="4069351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E7D17-BA0F-406E-83A4-8A18D5F832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81C3886A-9804-4DE5-902D-7BBAB03AD0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69C4613-D800-4773-93CD-EBA41F95CCE3}"/>
              </a:ext>
            </a:extLst>
          </p:cNvPr>
          <p:cNvSpPr>
            <a:spLocks noGrp="1"/>
          </p:cNvSpPr>
          <p:nvPr>
            <p:ph type="dt" sz="half" idx="10"/>
          </p:nvPr>
        </p:nvSpPr>
        <p:spPr/>
        <p:txBody>
          <a:bodyPr/>
          <a:lstStyle/>
          <a:p>
            <a:fld id="{D74C0813-87C8-46F9-A60E-C6BAED4346CE}" type="datetimeFigureOut">
              <a:rPr lang="en-ZA" smtClean="0"/>
              <a:t>2018/01/08</a:t>
            </a:fld>
            <a:endParaRPr lang="en-ZA" dirty="0"/>
          </a:p>
        </p:txBody>
      </p:sp>
      <p:sp>
        <p:nvSpPr>
          <p:cNvPr id="5" name="Footer Placeholder 4">
            <a:extLst>
              <a:ext uri="{FF2B5EF4-FFF2-40B4-BE49-F238E27FC236}">
                <a16:creationId xmlns:a16="http://schemas.microsoft.com/office/drawing/2014/main" id="{A942AA00-1D00-477E-849E-CC7187CB41A0}"/>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5EC03811-D06C-431B-AE67-D670D3AE8643}"/>
              </a:ext>
            </a:extLst>
          </p:cNvPr>
          <p:cNvSpPr>
            <a:spLocks noGrp="1"/>
          </p:cNvSpPr>
          <p:nvPr>
            <p:ph type="sldNum" sz="quarter" idx="12"/>
          </p:nvPr>
        </p:nvSpPr>
        <p:spPr/>
        <p:txBody>
          <a:bodyPr/>
          <a:lstStyle/>
          <a:p>
            <a:fld id="{A2C2D4A7-1D6A-477A-A66D-3EC5390E1EE0}" type="slidenum">
              <a:rPr lang="en-ZA" smtClean="0"/>
              <a:t>‹#›</a:t>
            </a:fld>
            <a:endParaRPr lang="en-ZA" dirty="0"/>
          </a:p>
        </p:txBody>
      </p:sp>
    </p:spTree>
    <p:extLst>
      <p:ext uri="{BB962C8B-B14F-4D97-AF65-F5344CB8AC3E}">
        <p14:creationId xmlns:p14="http://schemas.microsoft.com/office/powerpoint/2010/main" val="1747417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B8E41-DDA1-4A2B-9395-5B02ED177F73}"/>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5E38DAB6-9E17-4E7B-AB79-6442AB4A3BF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287E54CE-DF00-47F8-871C-365F8785CD4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A3CADCA0-1A99-4207-91EB-9C1BECD1E1CC}"/>
              </a:ext>
            </a:extLst>
          </p:cNvPr>
          <p:cNvSpPr>
            <a:spLocks noGrp="1"/>
          </p:cNvSpPr>
          <p:nvPr>
            <p:ph type="dt" sz="half" idx="10"/>
          </p:nvPr>
        </p:nvSpPr>
        <p:spPr/>
        <p:txBody>
          <a:bodyPr/>
          <a:lstStyle/>
          <a:p>
            <a:fld id="{D74C0813-87C8-46F9-A60E-C6BAED4346CE}" type="datetimeFigureOut">
              <a:rPr lang="en-ZA" smtClean="0"/>
              <a:t>2018/01/08</a:t>
            </a:fld>
            <a:endParaRPr lang="en-ZA" dirty="0"/>
          </a:p>
        </p:txBody>
      </p:sp>
      <p:sp>
        <p:nvSpPr>
          <p:cNvPr id="6" name="Footer Placeholder 5">
            <a:extLst>
              <a:ext uri="{FF2B5EF4-FFF2-40B4-BE49-F238E27FC236}">
                <a16:creationId xmlns:a16="http://schemas.microsoft.com/office/drawing/2014/main" id="{E373DCD8-293F-4083-B434-6EC238B5EDFB}"/>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96CA2056-A20E-47B4-BE62-DF13D0DFDF27}"/>
              </a:ext>
            </a:extLst>
          </p:cNvPr>
          <p:cNvSpPr>
            <a:spLocks noGrp="1"/>
          </p:cNvSpPr>
          <p:nvPr>
            <p:ph type="sldNum" sz="quarter" idx="12"/>
          </p:nvPr>
        </p:nvSpPr>
        <p:spPr/>
        <p:txBody>
          <a:bodyPr/>
          <a:lstStyle/>
          <a:p>
            <a:fld id="{A2C2D4A7-1D6A-477A-A66D-3EC5390E1EE0}" type="slidenum">
              <a:rPr lang="en-ZA" smtClean="0"/>
              <a:t>‹#›</a:t>
            </a:fld>
            <a:endParaRPr lang="en-ZA" dirty="0"/>
          </a:p>
        </p:txBody>
      </p:sp>
    </p:spTree>
    <p:extLst>
      <p:ext uri="{BB962C8B-B14F-4D97-AF65-F5344CB8AC3E}">
        <p14:creationId xmlns:p14="http://schemas.microsoft.com/office/powerpoint/2010/main" val="370351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38EE5-BF37-43F8-A56B-C508B07401C7}"/>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E3EC3526-4D05-4BA0-8602-771BF19C7F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38BF7EF-5D8C-478C-944B-2C2C063AEE7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EFE037C3-A60D-46F6-99AC-3DB1344885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442DA40-A6AE-4B6F-AF65-D2FD44B816A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AC819B92-0C7E-4A1D-B6D6-DA3144AEE4CC}"/>
              </a:ext>
            </a:extLst>
          </p:cNvPr>
          <p:cNvSpPr>
            <a:spLocks noGrp="1"/>
          </p:cNvSpPr>
          <p:nvPr>
            <p:ph type="dt" sz="half" idx="10"/>
          </p:nvPr>
        </p:nvSpPr>
        <p:spPr/>
        <p:txBody>
          <a:bodyPr/>
          <a:lstStyle/>
          <a:p>
            <a:fld id="{D74C0813-87C8-46F9-A60E-C6BAED4346CE}" type="datetimeFigureOut">
              <a:rPr lang="en-ZA" smtClean="0"/>
              <a:t>2018/01/08</a:t>
            </a:fld>
            <a:endParaRPr lang="en-ZA" dirty="0"/>
          </a:p>
        </p:txBody>
      </p:sp>
      <p:sp>
        <p:nvSpPr>
          <p:cNvPr id="8" name="Footer Placeholder 7">
            <a:extLst>
              <a:ext uri="{FF2B5EF4-FFF2-40B4-BE49-F238E27FC236}">
                <a16:creationId xmlns:a16="http://schemas.microsoft.com/office/drawing/2014/main" id="{EC145053-E894-4D7E-8A28-F0C14D086767}"/>
              </a:ext>
            </a:extLst>
          </p:cNvPr>
          <p:cNvSpPr>
            <a:spLocks noGrp="1"/>
          </p:cNvSpPr>
          <p:nvPr>
            <p:ph type="ftr" sz="quarter" idx="11"/>
          </p:nvPr>
        </p:nvSpPr>
        <p:spPr/>
        <p:txBody>
          <a:bodyPr/>
          <a:lstStyle/>
          <a:p>
            <a:endParaRPr lang="en-ZA" dirty="0"/>
          </a:p>
        </p:txBody>
      </p:sp>
      <p:sp>
        <p:nvSpPr>
          <p:cNvPr id="9" name="Slide Number Placeholder 8">
            <a:extLst>
              <a:ext uri="{FF2B5EF4-FFF2-40B4-BE49-F238E27FC236}">
                <a16:creationId xmlns:a16="http://schemas.microsoft.com/office/drawing/2014/main" id="{6AAACFCC-87CF-47F1-B896-7BA7E5B55299}"/>
              </a:ext>
            </a:extLst>
          </p:cNvPr>
          <p:cNvSpPr>
            <a:spLocks noGrp="1"/>
          </p:cNvSpPr>
          <p:nvPr>
            <p:ph type="sldNum" sz="quarter" idx="12"/>
          </p:nvPr>
        </p:nvSpPr>
        <p:spPr/>
        <p:txBody>
          <a:bodyPr/>
          <a:lstStyle/>
          <a:p>
            <a:fld id="{A2C2D4A7-1D6A-477A-A66D-3EC5390E1EE0}" type="slidenum">
              <a:rPr lang="en-ZA" smtClean="0"/>
              <a:t>‹#›</a:t>
            </a:fld>
            <a:endParaRPr lang="en-ZA" dirty="0"/>
          </a:p>
        </p:txBody>
      </p:sp>
    </p:spTree>
    <p:extLst>
      <p:ext uri="{BB962C8B-B14F-4D97-AF65-F5344CB8AC3E}">
        <p14:creationId xmlns:p14="http://schemas.microsoft.com/office/powerpoint/2010/main" val="3883262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D2E63-626D-49D9-BE59-46AA12E6B6DE}"/>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D013B1EC-A744-43C0-9C62-A7C9420AEEFD}"/>
              </a:ext>
            </a:extLst>
          </p:cNvPr>
          <p:cNvSpPr>
            <a:spLocks noGrp="1"/>
          </p:cNvSpPr>
          <p:nvPr>
            <p:ph type="dt" sz="half" idx="10"/>
          </p:nvPr>
        </p:nvSpPr>
        <p:spPr/>
        <p:txBody>
          <a:bodyPr/>
          <a:lstStyle/>
          <a:p>
            <a:fld id="{D74C0813-87C8-46F9-A60E-C6BAED4346CE}" type="datetimeFigureOut">
              <a:rPr lang="en-ZA" smtClean="0"/>
              <a:t>2018/01/08</a:t>
            </a:fld>
            <a:endParaRPr lang="en-ZA" dirty="0"/>
          </a:p>
        </p:txBody>
      </p:sp>
      <p:sp>
        <p:nvSpPr>
          <p:cNvPr id="4" name="Footer Placeholder 3">
            <a:extLst>
              <a:ext uri="{FF2B5EF4-FFF2-40B4-BE49-F238E27FC236}">
                <a16:creationId xmlns:a16="http://schemas.microsoft.com/office/drawing/2014/main" id="{4CFF16C4-152E-4AD3-9252-5FEAC2B475F2}"/>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id="{2C0453DA-8E0C-4706-A437-1904EC752D23}"/>
              </a:ext>
            </a:extLst>
          </p:cNvPr>
          <p:cNvSpPr>
            <a:spLocks noGrp="1"/>
          </p:cNvSpPr>
          <p:nvPr>
            <p:ph type="sldNum" sz="quarter" idx="12"/>
          </p:nvPr>
        </p:nvSpPr>
        <p:spPr/>
        <p:txBody>
          <a:bodyPr/>
          <a:lstStyle/>
          <a:p>
            <a:fld id="{A2C2D4A7-1D6A-477A-A66D-3EC5390E1EE0}" type="slidenum">
              <a:rPr lang="en-ZA" smtClean="0"/>
              <a:t>‹#›</a:t>
            </a:fld>
            <a:endParaRPr lang="en-ZA" dirty="0"/>
          </a:p>
        </p:txBody>
      </p:sp>
    </p:spTree>
    <p:extLst>
      <p:ext uri="{BB962C8B-B14F-4D97-AF65-F5344CB8AC3E}">
        <p14:creationId xmlns:p14="http://schemas.microsoft.com/office/powerpoint/2010/main" val="1980790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3B5A1C-B919-44DA-9875-007823222F91}"/>
              </a:ext>
            </a:extLst>
          </p:cNvPr>
          <p:cNvSpPr>
            <a:spLocks noGrp="1"/>
          </p:cNvSpPr>
          <p:nvPr>
            <p:ph type="dt" sz="half" idx="10"/>
          </p:nvPr>
        </p:nvSpPr>
        <p:spPr/>
        <p:txBody>
          <a:bodyPr/>
          <a:lstStyle/>
          <a:p>
            <a:fld id="{D74C0813-87C8-46F9-A60E-C6BAED4346CE}" type="datetimeFigureOut">
              <a:rPr lang="en-ZA" smtClean="0"/>
              <a:t>2018/01/08</a:t>
            </a:fld>
            <a:endParaRPr lang="en-ZA" dirty="0"/>
          </a:p>
        </p:txBody>
      </p:sp>
      <p:sp>
        <p:nvSpPr>
          <p:cNvPr id="3" name="Footer Placeholder 2">
            <a:extLst>
              <a:ext uri="{FF2B5EF4-FFF2-40B4-BE49-F238E27FC236}">
                <a16:creationId xmlns:a16="http://schemas.microsoft.com/office/drawing/2014/main" id="{6B4F1AC3-C701-4A37-9744-49E6E4827FF1}"/>
              </a:ext>
            </a:extLst>
          </p:cNvPr>
          <p:cNvSpPr>
            <a:spLocks noGrp="1"/>
          </p:cNvSpPr>
          <p:nvPr>
            <p:ph type="ftr" sz="quarter" idx="11"/>
          </p:nvPr>
        </p:nvSpPr>
        <p:spPr/>
        <p:txBody>
          <a:bodyPr/>
          <a:lstStyle/>
          <a:p>
            <a:endParaRPr lang="en-ZA" dirty="0"/>
          </a:p>
        </p:txBody>
      </p:sp>
      <p:sp>
        <p:nvSpPr>
          <p:cNvPr id="4" name="Slide Number Placeholder 3">
            <a:extLst>
              <a:ext uri="{FF2B5EF4-FFF2-40B4-BE49-F238E27FC236}">
                <a16:creationId xmlns:a16="http://schemas.microsoft.com/office/drawing/2014/main" id="{517D6A09-EC1A-4468-ADCB-16D56AEB2BAA}"/>
              </a:ext>
            </a:extLst>
          </p:cNvPr>
          <p:cNvSpPr>
            <a:spLocks noGrp="1"/>
          </p:cNvSpPr>
          <p:nvPr>
            <p:ph type="sldNum" sz="quarter" idx="12"/>
          </p:nvPr>
        </p:nvSpPr>
        <p:spPr/>
        <p:txBody>
          <a:bodyPr/>
          <a:lstStyle/>
          <a:p>
            <a:fld id="{A2C2D4A7-1D6A-477A-A66D-3EC5390E1EE0}" type="slidenum">
              <a:rPr lang="en-ZA" smtClean="0"/>
              <a:t>‹#›</a:t>
            </a:fld>
            <a:endParaRPr lang="en-ZA" dirty="0"/>
          </a:p>
        </p:txBody>
      </p:sp>
    </p:spTree>
    <p:extLst>
      <p:ext uri="{BB962C8B-B14F-4D97-AF65-F5344CB8AC3E}">
        <p14:creationId xmlns:p14="http://schemas.microsoft.com/office/powerpoint/2010/main" val="389871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7D189-6CBE-4AAE-BF87-3BDB197E3A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1282E5E3-9548-4744-8F8D-D7C29F4AC1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CF07B6B3-7775-4C57-9CDB-B24252A983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9D9426-8309-45A0-BCA8-86D0713DABBC}"/>
              </a:ext>
            </a:extLst>
          </p:cNvPr>
          <p:cNvSpPr>
            <a:spLocks noGrp="1"/>
          </p:cNvSpPr>
          <p:nvPr>
            <p:ph type="dt" sz="half" idx="10"/>
          </p:nvPr>
        </p:nvSpPr>
        <p:spPr/>
        <p:txBody>
          <a:bodyPr/>
          <a:lstStyle/>
          <a:p>
            <a:fld id="{D74C0813-87C8-46F9-A60E-C6BAED4346CE}" type="datetimeFigureOut">
              <a:rPr lang="en-ZA" smtClean="0"/>
              <a:t>2018/01/08</a:t>
            </a:fld>
            <a:endParaRPr lang="en-ZA" dirty="0"/>
          </a:p>
        </p:txBody>
      </p:sp>
      <p:sp>
        <p:nvSpPr>
          <p:cNvPr id="6" name="Footer Placeholder 5">
            <a:extLst>
              <a:ext uri="{FF2B5EF4-FFF2-40B4-BE49-F238E27FC236}">
                <a16:creationId xmlns:a16="http://schemas.microsoft.com/office/drawing/2014/main" id="{C0DF29C3-F0DA-4195-9B1A-2D7A738483B9}"/>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37ED42EC-5319-46F7-9F02-5F51B5ECFFA0}"/>
              </a:ext>
            </a:extLst>
          </p:cNvPr>
          <p:cNvSpPr>
            <a:spLocks noGrp="1"/>
          </p:cNvSpPr>
          <p:nvPr>
            <p:ph type="sldNum" sz="quarter" idx="12"/>
          </p:nvPr>
        </p:nvSpPr>
        <p:spPr/>
        <p:txBody>
          <a:bodyPr/>
          <a:lstStyle/>
          <a:p>
            <a:fld id="{A2C2D4A7-1D6A-477A-A66D-3EC5390E1EE0}" type="slidenum">
              <a:rPr lang="en-ZA" smtClean="0"/>
              <a:t>‹#›</a:t>
            </a:fld>
            <a:endParaRPr lang="en-ZA" dirty="0"/>
          </a:p>
        </p:txBody>
      </p:sp>
    </p:spTree>
    <p:extLst>
      <p:ext uri="{BB962C8B-B14F-4D97-AF65-F5344CB8AC3E}">
        <p14:creationId xmlns:p14="http://schemas.microsoft.com/office/powerpoint/2010/main" val="929892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3BD29-46B1-45A3-BABB-E2344DA9F0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EBA8C79B-E975-4349-966B-FAE3EB77D6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a:extLst>
              <a:ext uri="{FF2B5EF4-FFF2-40B4-BE49-F238E27FC236}">
                <a16:creationId xmlns:a16="http://schemas.microsoft.com/office/drawing/2014/main" id="{5FA4CBF1-13B3-4A02-BE00-D142AFF9C0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2EDAE-8773-4C7D-9A0A-5F793CF8F183}"/>
              </a:ext>
            </a:extLst>
          </p:cNvPr>
          <p:cNvSpPr>
            <a:spLocks noGrp="1"/>
          </p:cNvSpPr>
          <p:nvPr>
            <p:ph type="dt" sz="half" idx="10"/>
          </p:nvPr>
        </p:nvSpPr>
        <p:spPr/>
        <p:txBody>
          <a:bodyPr/>
          <a:lstStyle/>
          <a:p>
            <a:fld id="{D74C0813-87C8-46F9-A60E-C6BAED4346CE}" type="datetimeFigureOut">
              <a:rPr lang="en-ZA" smtClean="0"/>
              <a:t>2018/01/08</a:t>
            </a:fld>
            <a:endParaRPr lang="en-ZA" dirty="0"/>
          </a:p>
        </p:txBody>
      </p:sp>
      <p:sp>
        <p:nvSpPr>
          <p:cNvPr id="6" name="Footer Placeholder 5">
            <a:extLst>
              <a:ext uri="{FF2B5EF4-FFF2-40B4-BE49-F238E27FC236}">
                <a16:creationId xmlns:a16="http://schemas.microsoft.com/office/drawing/2014/main" id="{E75DEE06-E962-4E52-B961-47DA5DFA5A95}"/>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AF6468EE-CD75-4317-9D78-D993C99EFE54}"/>
              </a:ext>
            </a:extLst>
          </p:cNvPr>
          <p:cNvSpPr>
            <a:spLocks noGrp="1"/>
          </p:cNvSpPr>
          <p:nvPr>
            <p:ph type="sldNum" sz="quarter" idx="12"/>
          </p:nvPr>
        </p:nvSpPr>
        <p:spPr/>
        <p:txBody>
          <a:bodyPr/>
          <a:lstStyle/>
          <a:p>
            <a:fld id="{A2C2D4A7-1D6A-477A-A66D-3EC5390E1EE0}" type="slidenum">
              <a:rPr lang="en-ZA" smtClean="0"/>
              <a:t>‹#›</a:t>
            </a:fld>
            <a:endParaRPr lang="en-ZA" dirty="0"/>
          </a:p>
        </p:txBody>
      </p:sp>
    </p:spTree>
    <p:extLst>
      <p:ext uri="{BB962C8B-B14F-4D97-AF65-F5344CB8AC3E}">
        <p14:creationId xmlns:p14="http://schemas.microsoft.com/office/powerpoint/2010/main" val="2081800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40649F-A79E-429D-B464-FEA55121BE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FEF3F706-0C43-4CD9-B7E1-82AB0A8B5D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D44BD9E0-B6F6-41B5-9E7D-53D08D33E1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4C0813-87C8-46F9-A60E-C6BAED4346CE}" type="datetimeFigureOut">
              <a:rPr lang="en-ZA" smtClean="0"/>
              <a:t>2018/01/08</a:t>
            </a:fld>
            <a:endParaRPr lang="en-ZA" dirty="0"/>
          </a:p>
        </p:txBody>
      </p:sp>
      <p:sp>
        <p:nvSpPr>
          <p:cNvPr id="5" name="Footer Placeholder 4">
            <a:extLst>
              <a:ext uri="{FF2B5EF4-FFF2-40B4-BE49-F238E27FC236}">
                <a16:creationId xmlns:a16="http://schemas.microsoft.com/office/drawing/2014/main" id="{05B20A4D-489E-40D9-A279-E7E3FF75A9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a:extLst>
              <a:ext uri="{FF2B5EF4-FFF2-40B4-BE49-F238E27FC236}">
                <a16:creationId xmlns:a16="http://schemas.microsoft.com/office/drawing/2014/main" id="{55F88D3C-B4E6-406B-ADF3-7A8CE547BF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C2D4A7-1D6A-477A-A66D-3EC5390E1EE0}" type="slidenum">
              <a:rPr lang="en-ZA" smtClean="0"/>
              <a:t>‹#›</a:t>
            </a:fld>
            <a:endParaRPr lang="en-ZA" dirty="0"/>
          </a:p>
        </p:txBody>
      </p:sp>
    </p:spTree>
    <p:extLst>
      <p:ext uri="{BB962C8B-B14F-4D97-AF65-F5344CB8AC3E}">
        <p14:creationId xmlns:p14="http://schemas.microsoft.com/office/powerpoint/2010/main" val="1882217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13.xml"/><Relationship Id="rId4" Type="http://schemas.openxmlformats.org/officeDocument/2006/relationships/image" Target="../media/image19.emf"/></Relationships>
</file>

<file path=ppt/slides/_rels/slide2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a:xfrm>
            <a:off x="250111" y="6423934"/>
            <a:ext cx="2822153" cy="214546"/>
          </a:xfrm>
        </p:spPr>
        <p:txBody>
          <a:bodyPr/>
          <a:lstStyle/>
          <a:p>
            <a:fld id="{479B594D-EE2C-E248-B7F0-F679C2E525DC}" type="datetime1">
              <a:rPr lang="en-US" smtClean="0"/>
              <a:pPr/>
              <a:t>1/8/2018</a:t>
            </a:fld>
            <a:endParaRPr lang="en-US" dirty="0"/>
          </a:p>
        </p:txBody>
      </p:sp>
      <p:sp>
        <p:nvSpPr>
          <p:cNvPr id="3" name="Footer Placeholder 2"/>
          <p:cNvSpPr>
            <a:spLocks noGrp="1"/>
          </p:cNvSpPr>
          <p:nvPr>
            <p:ph type="ftr" sz="quarter" idx="3"/>
          </p:nvPr>
        </p:nvSpPr>
        <p:spPr>
          <a:xfrm>
            <a:off x="2449341" y="6432996"/>
            <a:ext cx="7776290" cy="275653"/>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
        <p:nvSpPr>
          <p:cNvPr id="4" name="Slide Number Placeholder 3"/>
          <p:cNvSpPr>
            <a:spLocks noGrp="1"/>
          </p:cNvSpPr>
          <p:nvPr>
            <p:ph type="sldNum" sz="quarter" idx="4"/>
          </p:nvPr>
        </p:nvSpPr>
        <p:spPr/>
        <p:txBody>
          <a:bodyPr/>
          <a:lstStyle/>
          <a:p>
            <a:fld id="{42782948-4DBE-204D-AB9E-B65E067054AE}" type="slidenum">
              <a:rPr lang="en-US" smtClean="0"/>
              <a:pPr/>
              <a:t>1</a:t>
            </a:fld>
            <a:endParaRPr lang="en-US" dirty="0"/>
          </a:p>
        </p:txBody>
      </p:sp>
      <p:sp>
        <p:nvSpPr>
          <p:cNvPr id="12" name="Title 11"/>
          <p:cNvSpPr>
            <a:spLocks noGrp="1"/>
          </p:cNvSpPr>
          <p:nvPr>
            <p:ph type="ctrTitle"/>
          </p:nvPr>
        </p:nvSpPr>
        <p:spPr>
          <a:xfrm>
            <a:off x="372794" y="3590554"/>
            <a:ext cx="11446412" cy="2448482"/>
          </a:xfrm>
        </p:spPr>
        <p:txBody>
          <a:bodyPr>
            <a:normAutofit fontScale="90000"/>
          </a:bodyPr>
          <a:lstStyle/>
          <a:p>
            <a:pPr algn="ctr"/>
            <a:br>
              <a:rPr lang="en-US" sz="4000" b="1" dirty="0"/>
            </a:br>
            <a:r>
              <a:rPr lang="en-US" sz="4000" b="1" dirty="0"/>
              <a:t>STTA - Study of the impact of closing six international/regional airports in Mozambique</a:t>
            </a:r>
            <a:br>
              <a:rPr lang="en-US" sz="4000" b="1" dirty="0"/>
            </a:br>
            <a:br>
              <a:rPr lang="en-US" sz="1100" b="1" dirty="0"/>
            </a:br>
            <a:r>
              <a:rPr lang="en-US" sz="3200" b="1" dirty="0"/>
              <a:t>Part 2</a:t>
            </a:r>
            <a:br>
              <a:rPr lang="en-US" sz="3200" b="1" dirty="0"/>
            </a:br>
            <a:br>
              <a:rPr lang="en-US" sz="1100" b="1" dirty="0"/>
            </a:br>
            <a:r>
              <a:rPr lang="pt-PT" sz="4000" b="1" dirty="0"/>
              <a:t>Detailed analysis of AdM proposal, metrics and impact study</a:t>
            </a:r>
            <a:br>
              <a:rPr lang="pt-PT" sz="4000" b="1" dirty="0"/>
            </a:br>
            <a:br>
              <a:rPr lang="pt-PT" sz="4000" b="1" dirty="0"/>
            </a:br>
            <a:endParaRPr lang="en-US" sz="4000" b="1" dirty="0"/>
          </a:p>
        </p:txBody>
      </p:sp>
      <p:sp>
        <p:nvSpPr>
          <p:cNvPr id="13" name="Subtitle 12"/>
          <p:cNvSpPr>
            <a:spLocks noGrp="1"/>
          </p:cNvSpPr>
          <p:nvPr>
            <p:ph type="subTitle" idx="1"/>
          </p:nvPr>
        </p:nvSpPr>
        <p:spPr>
          <a:xfrm>
            <a:off x="980616" y="1352755"/>
            <a:ext cx="8666192" cy="1301276"/>
          </a:xfrm>
        </p:spPr>
        <p:txBody>
          <a:bodyPr>
            <a:normAutofit/>
          </a:bodyPr>
          <a:lstStyle/>
          <a:p>
            <a:r>
              <a:rPr lang="en-US" sz="2645" b="1" dirty="0">
                <a:latin typeface="+mj-lt"/>
                <a:ea typeface="Calibri" charset="0"/>
                <a:cs typeface="Calibri" charset="0"/>
              </a:rPr>
              <a:t>Facilitando o Ambiente </a:t>
            </a:r>
            <a:r>
              <a:rPr lang="pt-PT" sz="2645" b="1" dirty="0">
                <a:latin typeface="+mj-lt"/>
                <a:ea typeface="Calibri" charset="0"/>
                <a:cs typeface="Calibri" charset="0"/>
              </a:rPr>
              <a:t>de Negócios </a:t>
            </a:r>
            <a:r>
              <a:rPr lang="en-US" sz="2645" b="1" dirty="0">
                <a:latin typeface="+mj-lt"/>
                <a:ea typeface="Calibri" charset="0"/>
                <a:cs typeface="Calibri" charset="0"/>
              </a:rPr>
              <a:t>para o Crescimento Econ</a:t>
            </a:r>
            <a:r>
              <a:rPr lang="pt-PT" sz="2645" b="1" dirty="0">
                <a:ea typeface="Calibri" charset="0"/>
                <a:cs typeface="Calibri" charset="0"/>
              </a:rPr>
              <a:t>ó</a:t>
            </a:r>
            <a:r>
              <a:rPr lang="en-US" sz="2645" b="1" dirty="0">
                <a:latin typeface="+mj-lt"/>
                <a:ea typeface="Calibri" charset="0"/>
                <a:cs typeface="Calibri" charset="0"/>
              </a:rPr>
              <a:t>mico ( SPEED+</a:t>
            </a:r>
          </a:p>
        </p:txBody>
      </p:sp>
    </p:spTree>
    <p:extLst>
      <p:ext uri="{BB962C8B-B14F-4D97-AF65-F5344CB8AC3E}">
        <p14:creationId xmlns:p14="http://schemas.microsoft.com/office/powerpoint/2010/main" val="955244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877C3BB0-C62E-4323-91C3-4A1CD3260A67}"/>
              </a:ext>
            </a:extLst>
          </p:cNvPr>
          <p:cNvGraphicFramePr>
            <a:graphicFrameLocks noGrp="1"/>
          </p:cNvGraphicFramePr>
          <p:nvPr>
            <p:ph idx="1"/>
            <p:extLst>
              <p:ext uri="{D42A27DB-BD31-4B8C-83A1-F6EECF244321}">
                <p14:modId xmlns:p14="http://schemas.microsoft.com/office/powerpoint/2010/main" val="1599057491"/>
              </p:ext>
            </p:extLst>
          </p:nvPr>
        </p:nvGraphicFramePr>
        <p:xfrm>
          <a:off x="274376" y="469888"/>
          <a:ext cx="11893359" cy="5863985"/>
        </p:xfrm>
        <a:graphic>
          <a:graphicData uri="http://schemas.openxmlformats.org/drawingml/2006/table">
            <a:tbl>
              <a:tblPr firstRow="1" firstCol="1" bandRow="1">
                <a:tableStyleId>{5C22544A-7EE6-4342-B048-85BDC9FD1C3A}</a:tableStyleId>
              </a:tblPr>
              <a:tblGrid>
                <a:gridCol w="3744056">
                  <a:extLst>
                    <a:ext uri="{9D8B030D-6E8A-4147-A177-3AD203B41FA5}">
                      <a16:colId xmlns:a16="http://schemas.microsoft.com/office/drawing/2014/main" val="3697334291"/>
                    </a:ext>
                  </a:extLst>
                </a:gridCol>
                <a:gridCol w="8149303">
                  <a:extLst>
                    <a:ext uri="{9D8B030D-6E8A-4147-A177-3AD203B41FA5}">
                      <a16:colId xmlns:a16="http://schemas.microsoft.com/office/drawing/2014/main" val="2511163892"/>
                    </a:ext>
                  </a:extLst>
                </a:gridCol>
              </a:tblGrid>
              <a:tr h="776428">
                <a:tc>
                  <a:txBody>
                    <a:bodyPr/>
                    <a:lstStyle/>
                    <a:p>
                      <a:pPr algn="ctr">
                        <a:lnSpc>
                          <a:spcPct val="107000"/>
                        </a:lnSpc>
                        <a:spcAft>
                          <a:spcPts val="0"/>
                        </a:spcAft>
                      </a:pPr>
                      <a:r>
                        <a:rPr lang="pt-PT" sz="2400" dirty="0">
                          <a:effectLst/>
                        </a:rPr>
                        <a:t>AdM proposed benefits of reducing entry points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0712" marR="90712" marT="0" marB="0"/>
                </a:tc>
                <a:tc>
                  <a:txBody>
                    <a:bodyPr/>
                    <a:lstStyle/>
                    <a:p>
                      <a:pPr algn="ctr">
                        <a:lnSpc>
                          <a:spcPct val="107000"/>
                        </a:lnSpc>
                        <a:spcAft>
                          <a:spcPts val="0"/>
                        </a:spcAft>
                      </a:pPr>
                      <a:r>
                        <a:rPr lang="pt-PT" sz="2400">
                          <a:effectLst/>
                        </a:rPr>
                        <a:t>Analysis and response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0712" marR="90712" marT="0" marB="0"/>
                </a:tc>
                <a:extLst>
                  <a:ext uri="{0D108BD9-81ED-4DB2-BD59-A6C34878D82A}">
                    <a16:rowId xmlns:a16="http://schemas.microsoft.com/office/drawing/2014/main" val="2379257287"/>
                  </a:ext>
                </a:extLst>
              </a:tr>
              <a:tr h="5046782">
                <a:tc>
                  <a:txBody>
                    <a:bodyPr/>
                    <a:lstStyle/>
                    <a:p>
                      <a:pPr>
                        <a:lnSpc>
                          <a:spcPct val="107000"/>
                        </a:lnSpc>
                        <a:spcAft>
                          <a:spcPts val="0"/>
                        </a:spcAft>
                      </a:pPr>
                      <a:r>
                        <a:rPr lang="en-ZA" sz="2400" b="0" dirty="0">
                          <a:solidFill>
                            <a:schemeClr val="tx1"/>
                          </a:solidFill>
                          <a:effectLst/>
                        </a:rPr>
                        <a:t>7) Adequacy of airports as Hubs (Maputo, Beira and Nacala), </a:t>
                      </a:r>
                      <a:r>
                        <a:rPr lang="en-ZA" sz="2400" b="0" u="sng" dirty="0">
                          <a:solidFill>
                            <a:schemeClr val="tx1"/>
                          </a:solidFill>
                          <a:effectLst/>
                        </a:rPr>
                        <a:t>international security requirements, optimization of investment costs and adjustment of scheduled operations international arrivals and departures</a:t>
                      </a:r>
                      <a:endParaRPr lang="en-ZA"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0712" marR="90712" marT="0" marB="0">
                    <a:noFill/>
                  </a:tcPr>
                </a:tc>
                <a:tc>
                  <a:txBody>
                    <a:bodyPr/>
                    <a:lstStyle/>
                    <a:p>
                      <a:pPr marL="342900" lvl="0" indent="-342900">
                        <a:lnSpc>
                          <a:spcPct val="107000"/>
                        </a:lnSpc>
                        <a:spcAft>
                          <a:spcPts val="0"/>
                        </a:spcAft>
                        <a:buFont typeface="Symbol" panose="05050102010706020507" pitchFamily="18" charset="2"/>
                        <a:buChar char=""/>
                      </a:pPr>
                      <a:r>
                        <a:rPr lang="en-ZA" sz="2400" dirty="0">
                          <a:effectLst/>
                        </a:rPr>
                        <a:t>Not Correct</a:t>
                      </a:r>
                    </a:p>
                    <a:p>
                      <a:pPr marL="342900" lvl="0" indent="-342900">
                        <a:lnSpc>
                          <a:spcPct val="107000"/>
                        </a:lnSpc>
                        <a:spcAft>
                          <a:spcPts val="0"/>
                        </a:spcAft>
                        <a:buFont typeface="Symbol" panose="05050102010706020507" pitchFamily="18" charset="2"/>
                        <a:buChar char=""/>
                      </a:pPr>
                      <a:r>
                        <a:rPr lang="en-ZA" sz="2400" dirty="0">
                          <a:effectLst/>
                        </a:rPr>
                        <a:t>Nacala is not ready for international operations, technical problems, hospitals &amp; different catchment area to Nampula, different market and industrial and coal image</a:t>
                      </a:r>
                    </a:p>
                    <a:p>
                      <a:pPr marL="342900" lvl="0" indent="-342900">
                        <a:lnSpc>
                          <a:spcPct val="107000"/>
                        </a:lnSpc>
                        <a:spcAft>
                          <a:spcPts val="0"/>
                        </a:spcAft>
                        <a:buFont typeface="Symbol" panose="05050102010706020507" pitchFamily="18" charset="2"/>
                        <a:buChar char=""/>
                      </a:pPr>
                      <a:r>
                        <a:rPr lang="en-ZA" sz="2400" dirty="0">
                          <a:effectLst/>
                        </a:rPr>
                        <a:t>Nacala has too little domestic flight connectivity </a:t>
                      </a:r>
                    </a:p>
                    <a:p>
                      <a:pPr marL="342900" lvl="0" indent="-342900">
                        <a:lnSpc>
                          <a:spcPct val="107000"/>
                        </a:lnSpc>
                        <a:spcAft>
                          <a:spcPts val="0"/>
                        </a:spcAft>
                        <a:buFont typeface="Symbol" panose="05050102010706020507" pitchFamily="18" charset="2"/>
                        <a:buChar char=""/>
                      </a:pPr>
                      <a:r>
                        <a:rPr lang="en-ZA" sz="2400" dirty="0">
                          <a:effectLst/>
                        </a:rPr>
                        <a:t>Little real demand for Nacala (require new plan)</a:t>
                      </a:r>
                    </a:p>
                    <a:p>
                      <a:pPr marL="342900" lvl="0" indent="-342900">
                        <a:lnSpc>
                          <a:spcPct val="107000"/>
                        </a:lnSpc>
                        <a:spcAft>
                          <a:spcPts val="0"/>
                        </a:spcAft>
                        <a:buFont typeface="Symbol" panose="05050102010706020507" pitchFamily="18" charset="2"/>
                        <a:buChar char=""/>
                      </a:pPr>
                      <a:r>
                        <a:rPr lang="en-ZA" sz="2400" dirty="0">
                          <a:effectLst/>
                        </a:rPr>
                        <a:t>Even LAM has reduced flights to Nacala</a:t>
                      </a:r>
                    </a:p>
                    <a:p>
                      <a:pPr marL="342900" lvl="0" indent="-342900">
                        <a:lnSpc>
                          <a:spcPct val="107000"/>
                        </a:lnSpc>
                        <a:spcAft>
                          <a:spcPts val="0"/>
                        </a:spcAft>
                        <a:buFont typeface="Symbol" panose="05050102010706020507" pitchFamily="18" charset="2"/>
                        <a:buChar char=""/>
                      </a:pPr>
                      <a:r>
                        <a:rPr lang="en-ZA" sz="2400" dirty="0">
                          <a:effectLst/>
                        </a:rPr>
                        <a:t>No connections for Pemba at all</a:t>
                      </a:r>
                    </a:p>
                    <a:p>
                      <a:pPr marL="342900" lvl="0" indent="-342900">
                        <a:lnSpc>
                          <a:spcPct val="107000"/>
                        </a:lnSpc>
                        <a:spcAft>
                          <a:spcPts val="0"/>
                        </a:spcAft>
                        <a:buFont typeface="Symbol" panose="05050102010706020507" pitchFamily="18" charset="2"/>
                        <a:buChar char=""/>
                      </a:pPr>
                      <a:r>
                        <a:rPr lang="en-ZA" sz="2400" dirty="0">
                          <a:effectLst/>
                        </a:rPr>
                        <a:t>Beira is just too far east from Tete re feed from the North and West </a:t>
                      </a:r>
                    </a:p>
                    <a:p>
                      <a:pPr marL="342900" lvl="0" indent="-342900">
                        <a:lnSpc>
                          <a:spcPct val="107000"/>
                        </a:lnSpc>
                        <a:spcAft>
                          <a:spcPts val="0"/>
                        </a:spcAft>
                        <a:buFont typeface="Symbol" panose="05050102010706020507" pitchFamily="18" charset="2"/>
                        <a:buChar char=""/>
                      </a:pPr>
                      <a:r>
                        <a:rPr lang="en-ZA" sz="2400" dirty="0">
                          <a:effectLst/>
                        </a:rPr>
                        <a:t>New investments and technical support are based on direct flights to Tete</a:t>
                      </a:r>
                    </a:p>
                    <a:p>
                      <a:pPr marL="342900" lvl="0" indent="-342900">
                        <a:lnSpc>
                          <a:spcPct val="107000"/>
                        </a:lnSpc>
                        <a:spcAft>
                          <a:spcPts val="0"/>
                        </a:spcAft>
                        <a:buFont typeface="Symbol" panose="05050102010706020507" pitchFamily="18" charset="2"/>
                        <a:buChar char=""/>
                      </a:pPr>
                      <a:r>
                        <a:rPr lang="en-ZA" sz="2400" dirty="0">
                          <a:effectLst/>
                        </a:rPr>
                        <a:t>Economy of Vilanculos is based on direct international access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0712" marR="90712" marT="0" marB="0">
                    <a:noFill/>
                  </a:tcPr>
                </a:tc>
                <a:extLst>
                  <a:ext uri="{0D108BD9-81ED-4DB2-BD59-A6C34878D82A}">
                    <a16:rowId xmlns:a16="http://schemas.microsoft.com/office/drawing/2014/main" val="2468470983"/>
                  </a:ext>
                </a:extLst>
              </a:tr>
            </a:tbl>
          </a:graphicData>
        </a:graphic>
      </p:graphicFrame>
      <p:sp>
        <p:nvSpPr>
          <p:cNvPr id="4" name="Date Placeholder 3">
            <a:extLst>
              <a:ext uri="{FF2B5EF4-FFF2-40B4-BE49-F238E27FC236}">
                <a16:creationId xmlns:a16="http://schemas.microsoft.com/office/drawing/2014/main" id="{EB822387-83F0-4D0E-88DB-FF326B614CC8}"/>
              </a:ext>
            </a:extLst>
          </p:cNvPr>
          <p:cNvSpPr>
            <a:spLocks noGrp="1"/>
          </p:cNvSpPr>
          <p:nvPr>
            <p:ph type="dt" sz="half" idx="2"/>
          </p:nvPr>
        </p:nvSpPr>
        <p:spPr/>
        <p:txBody>
          <a:bodyPr/>
          <a:lstStyle/>
          <a:p>
            <a:fld id="{193355D5-F1DA-0F48-9E7E-0A3FEBF9FF84}" type="datetime1">
              <a:rPr lang="en-US" smtClean="0"/>
              <a:pPr/>
              <a:t>1/8/2018</a:t>
            </a:fld>
            <a:endParaRPr lang="en-US" dirty="0"/>
          </a:p>
        </p:txBody>
      </p:sp>
      <p:sp>
        <p:nvSpPr>
          <p:cNvPr id="5" name="Footer Placeholder 4">
            <a:extLst>
              <a:ext uri="{FF2B5EF4-FFF2-40B4-BE49-F238E27FC236}">
                <a16:creationId xmlns:a16="http://schemas.microsoft.com/office/drawing/2014/main" id="{AF61FF0E-98EF-46FE-8CF8-888A42801672}"/>
              </a:ext>
            </a:extLst>
          </p:cNvPr>
          <p:cNvSpPr>
            <a:spLocks noGrp="1"/>
          </p:cNvSpPr>
          <p:nvPr>
            <p:ph type="ftr" sz="quarter" idx="3"/>
          </p:nvPr>
        </p:nvSpPr>
        <p:spPr>
          <a:xfrm>
            <a:off x="1996049" y="6499053"/>
            <a:ext cx="8199902"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
        <p:nvSpPr>
          <p:cNvPr id="6" name="Slide Number Placeholder 5">
            <a:extLst>
              <a:ext uri="{FF2B5EF4-FFF2-40B4-BE49-F238E27FC236}">
                <a16:creationId xmlns:a16="http://schemas.microsoft.com/office/drawing/2014/main" id="{87944A75-1174-4285-BD51-87FA6F8C600B}"/>
              </a:ext>
            </a:extLst>
          </p:cNvPr>
          <p:cNvSpPr>
            <a:spLocks noGrp="1"/>
          </p:cNvSpPr>
          <p:nvPr>
            <p:ph type="sldNum" sz="quarter" idx="4"/>
          </p:nvPr>
        </p:nvSpPr>
        <p:spPr/>
        <p:txBody>
          <a:bodyPr/>
          <a:lstStyle/>
          <a:p>
            <a:fld id="{42782948-4DBE-204D-AB9E-B65E067054AE}" type="slidenum">
              <a:rPr lang="en-US" smtClean="0"/>
              <a:pPr/>
              <a:t>10</a:t>
            </a:fld>
            <a:endParaRPr lang="en-US" dirty="0"/>
          </a:p>
        </p:txBody>
      </p:sp>
      <p:sp>
        <p:nvSpPr>
          <p:cNvPr id="8" name="Title 7">
            <a:extLst>
              <a:ext uri="{FF2B5EF4-FFF2-40B4-BE49-F238E27FC236}">
                <a16:creationId xmlns:a16="http://schemas.microsoft.com/office/drawing/2014/main" id="{3D0EE312-22AB-47C0-9BE8-61325B69E52B}"/>
              </a:ext>
            </a:extLst>
          </p:cNvPr>
          <p:cNvSpPr>
            <a:spLocks noGrp="1"/>
          </p:cNvSpPr>
          <p:nvPr>
            <p:ph type="title"/>
          </p:nvPr>
        </p:nvSpPr>
        <p:spPr>
          <a:xfrm>
            <a:off x="250112" y="-146343"/>
            <a:ext cx="11941888" cy="526171"/>
          </a:xfrm>
        </p:spPr>
        <p:txBody>
          <a:bodyPr/>
          <a:lstStyle/>
          <a:p>
            <a:r>
              <a:rPr lang="pt-PT" sz="3600" b="1" dirty="0"/>
              <a:t>Analysis of AdM proposed benefits of reducing entry points</a:t>
            </a:r>
            <a:endParaRPr lang="pt-PT" sz="3600" dirty="0"/>
          </a:p>
        </p:txBody>
      </p:sp>
    </p:spTree>
    <p:extLst>
      <p:ext uri="{BB962C8B-B14F-4D97-AF65-F5344CB8AC3E}">
        <p14:creationId xmlns:p14="http://schemas.microsoft.com/office/powerpoint/2010/main" val="450392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B822387-83F0-4D0E-88DB-FF326B614CC8}"/>
              </a:ext>
            </a:extLst>
          </p:cNvPr>
          <p:cNvSpPr>
            <a:spLocks noGrp="1"/>
          </p:cNvSpPr>
          <p:nvPr>
            <p:ph type="dt" sz="half" idx="2"/>
          </p:nvPr>
        </p:nvSpPr>
        <p:spPr/>
        <p:txBody>
          <a:bodyPr/>
          <a:lstStyle/>
          <a:p>
            <a:fld id="{193355D5-F1DA-0F48-9E7E-0A3FEBF9FF84}" type="datetime1">
              <a:rPr lang="en-US" smtClean="0"/>
              <a:pPr/>
              <a:t>1/8/2018</a:t>
            </a:fld>
            <a:endParaRPr lang="en-US" dirty="0"/>
          </a:p>
        </p:txBody>
      </p:sp>
      <p:sp>
        <p:nvSpPr>
          <p:cNvPr id="5" name="Footer Placeholder 4">
            <a:extLst>
              <a:ext uri="{FF2B5EF4-FFF2-40B4-BE49-F238E27FC236}">
                <a16:creationId xmlns:a16="http://schemas.microsoft.com/office/drawing/2014/main" id="{AF61FF0E-98EF-46FE-8CF8-888A42801672}"/>
              </a:ext>
            </a:extLst>
          </p:cNvPr>
          <p:cNvSpPr>
            <a:spLocks noGrp="1"/>
          </p:cNvSpPr>
          <p:nvPr>
            <p:ph type="ftr" sz="quarter" idx="3"/>
          </p:nvPr>
        </p:nvSpPr>
        <p:spPr>
          <a:xfrm>
            <a:off x="2730695" y="6301720"/>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
        <p:nvSpPr>
          <p:cNvPr id="6" name="Slide Number Placeholder 5">
            <a:extLst>
              <a:ext uri="{FF2B5EF4-FFF2-40B4-BE49-F238E27FC236}">
                <a16:creationId xmlns:a16="http://schemas.microsoft.com/office/drawing/2014/main" id="{87944A75-1174-4285-BD51-87FA6F8C600B}"/>
              </a:ext>
            </a:extLst>
          </p:cNvPr>
          <p:cNvSpPr>
            <a:spLocks noGrp="1"/>
          </p:cNvSpPr>
          <p:nvPr>
            <p:ph type="sldNum" sz="quarter" idx="4"/>
          </p:nvPr>
        </p:nvSpPr>
        <p:spPr/>
        <p:txBody>
          <a:bodyPr/>
          <a:lstStyle/>
          <a:p>
            <a:fld id="{42782948-4DBE-204D-AB9E-B65E067054AE}" type="slidenum">
              <a:rPr lang="en-US" smtClean="0"/>
              <a:pPr/>
              <a:t>11</a:t>
            </a:fld>
            <a:endParaRPr lang="en-US" dirty="0"/>
          </a:p>
        </p:txBody>
      </p:sp>
      <p:sp>
        <p:nvSpPr>
          <p:cNvPr id="8" name="Title 7">
            <a:extLst>
              <a:ext uri="{FF2B5EF4-FFF2-40B4-BE49-F238E27FC236}">
                <a16:creationId xmlns:a16="http://schemas.microsoft.com/office/drawing/2014/main" id="{3D0EE312-22AB-47C0-9BE8-61325B69E52B}"/>
              </a:ext>
            </a:extLst>
          </p:cNvPr>
          <p:cNvSpPr>
            <a:spLocks noGrp="1"/>
          </p:cNvSpPr>
          <p:nvPr>
            <p:ph type="title"/>
          </p:nvPr>
        </p:nvSpPr>
        <p:spPr>
          <a:xfrm>
            <a:off x="475195" y="2793804"/>
            <a:ext cx="11257260" cy="1089529"/>
          </a:xfrm>
        </p:spPr>
        <p:txBody>
          <a:bodyPr/>
          <a:lstStyle/>
          <a:p>
            <a:r>
              <a:rPr lang="en-ZA" sz="3600" b="1" dirty="0"/>
              <a:t>Specific </a:t>
            </a:r>
            <a:r>
              <a:rPr lang="en-US" sz="3600" b="1" dirty="0"/>
              <a:t>difficulties with the details and substance of the AdM proposal</a:t>
            </a:r>
            <a:endParaRPr lang="pt-PT" sz="3600" dirty="0"/>
          </a:p>
        </p:txBody>
      </p:sp>
    </p:spTree>
    <p:extLst>
      <p:ext uri="{BB962C8B-B14F-4D97-AF65-F5344CB8AC3E}">
        <p14:creationId xmlns:p14="http://schemas.microsoft.com/office/powerpoint/2010/main" val="561483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8B715E-6DE3-47AF-88A1-443630A6A259}"/>
              </a:ext>
            </a:extLst>
          </p:cNvPr>
          <p:cNvSpPr>
            <a:spLocks noGrp="1"/>
          </p:cNvSpPr>
          <p:nvPr>
            <p:ph idx="1"/>
          </p:nvPr>
        </p:nvSpPr>
        <p:spPr>
          <a:xfrm>
            <a:off x="406400" y="924390"/>
            <a:ext cx="10363200" cy="1511868"/>
          </a:xfrm>
        </p:spPr>
        <p:txBody>
          <a:bodyPr/>
          <a:lstStyle/>
          <a:p>
            <a:pPr marL="0" indent="0">
              <a:buNone/>
            </a:pPr>
            <a:r>
              <a:rPr lang="en-US" dirty="0"/>
              <a:t>The AdM proposal is incorrect in its claim that South Africa has reduced the number of international airports to 3</a:t>
            </a:r>
          </a:p>
          <a:p>
            <a:pPr marL="0" indent="0">
              <a:buNone/>
            </a:pPr>
            <a:r>
              <a:rPr lang="en-US" dirty="0"/>
              <a:t>South Africa currently has 10 international airports</a:t>
            </a:r>
            <a:endParaRPr lang="en-ZA" dirty="0"/>
          </a:p>
        </p:txBody>
      </p:sp>
      <p:sp>
        <p:nvSpPr>
          <p:cNvPr id="5" name="Title 4">
            <a:extLst>
              <a:ext uri="{FF2B5EF4-FFF2-40B4-BE49-F238E27FC236}">
                <a16:creationId xmlns:a16="http://schemas.microsoft.com/office/drawing/2014/main" id="{186A41EE-5DF4-48E2-8571-06916ED25572}"/>
              </a:ext>
            </a:extLst>
          </p:cNvPr>
          <p:cNvSpPr>
            <a:spLocks noGrp="1"/>
          </p:cNvSpPr>
          <p:nvPr>
            <p:ph type="title"/>
          </p:nvPr>
        </p:nvSpPr>
        <p:spPr>
          <a:xfrm>
            <a:off x="202301" y="200781"/>
            <a:ext cx="11989699" cy="535531"/>
          </a:xfrm>
        </p:spPr>
        <p:txBody>
          <a:bodyPr/>
          <a:lstStyle/>
          <a:p>
            <a:r>
              <a:rPr lang="en-ZA" sz="3200" b="1" dirty="0"/>
              <a:t>Specific </a:t>
            </a:r>
            <a:r>
              <a:rPr lang="en-US" sz="3200" b="1" dirty="0"/>
              <a:t>difficulties with the details and substance of the AdM proposal</a:t>
            </a:r>
            <a:endParaRPr lang="en-ZA" dirty="0"/>
          </a:p>
        </p:txBody>
      </p:sp>
      <p:pic>
        <p:nvPicPr>
          <p:cNvPr id="6" name="Picture 5">
            <a:extLst>
              <a:ext uri="{FF2B5EF4-FFF2-40B4-BE49-F238E27FC236}">
                <a16:creationId xmlns:a16="http://schemas.microsoft.com/office/drawing/2014/main" id="{8D13B8A8-66D4-4814-9E8A-D0B8C19AC5F3}"/>
              </a:ext>
            </a:extLst>
          </p:cNvPr>
          <p:cNvPicPr>
            <a:picLocks noChangeAspect="1"/>
          </p:cNvPicPr>
          <p:nvPr/>
        </p:nvPicPr>
        <p:blipFill>
          <a:blip r:embed="rId2"/>
          <a:stretch>
            <a:fillRect/>
          </a:stretch>
        </p:blipFill>
        <p:spPr>
          <a:xfrm>
            <a:off x="816952" y="2773071"/>
            <a:ext cx="2467098" cy="3558600"/>
          </a:xfrm>
          <a:prstGeom prst="rect">
            <a:avLst/>
          </a:prstGeom>
        </p:spPr>
      </p:pic>
      <p:sp>
        <p:nvSpPr>
          <p:cNvPr id="7" name="TextBox 6">
            <a:extLst>
              <a:ext uri="{FF2B5EF4-FFF2-40B4-BE49-F238E27FC236}">
                <a16:creationId xmlns:a16="http://schemas.microsoft.com/office/drawing/2014/main" id="{9FC10158-4E5B-4704-93F3-6FE497DBA969}"/>
              </a:ext>
            </a:extLst>
          </p:cNvPr>
          <p:cNvSpPr txBox="1"/>
          <p:nvPr/>
        </p:nvSpPr>
        <p:spPr>
          <a:xfrm>
            <a:off x="3672114" y="3498413"/>
            <a:ext cx="7316298" cy="923330"/>
          </a:xfrm>
          <a:prstGeom prst="rect">
            <a:avLst/>
          </a:prstGeom>
          <a:noFill/>
        </p:spPr>
        <p:txBody>
          <a:bodyPr wrap="none" rtlCol="0">
            <a:spAutoFit/>
          </a:bodyPr>
          <a:lstStyle/>
          <a:p>
            <a:pPr marL="285750" indent="-285750">
              <a:buFont typeface="Arial" panose="020B0604020202020204" pitchFamily="34" charset="0"/>
              <a:buChar char="•"/>
            </a:pPr>
            <a:r>
              <a:rPr lang="en-ZA" dirty="0"/>
              <a:t>The AdM proposal listed 14 international airports for neighbouring </a:t>
            </a:r>
          </a:p>
          <a:p>
            <a:pPr marL="285750" indent="-285750">
              <a:buFont typeface="Arial" panose="020B0604020202020204" pitchFamily="34" charset="0"/>
              <a:buChar char="•"/>
            </a:pPr>
            <a:r>
              <a:rPr lang="en-ZA" dirty="0"/>
              <a:t>Countries. However there are 27 international airports at these countries</a:t>
            </a:r>
          </a:p>
          <a:p>
            <a:pPr marL="285750" indent="-285750">
              <a:buFont typeface="Arial" panose="020B0604020202020204" pitchFamily="34" charset="0"/>
              <a:buChar char="•"/>
            </a:pPr>
            <a:r>
              <a:rPr lang="en-ZA" dirty="0"/>
              <a:t>There are 40 international airports in countries within the region </a:t>
            </a:r>
          </a:p>
        </p:txBody>
      </p:sp>
      <p:sp>
        <p:nvSpPr>
          <p:cNvPr id="2" name="Oval 1">
            <a:extLst>
              <a:ext uri="{FF2B5EF4-FFF2-40B4-BE49-F238E27FC236}">
                <a16:creationId xmlns:a16="http://schemas.microsoft.com/office/drawing/2014/main" id="{2480F6DC-B0DF-4771-A479-3A5482E16A78}"/>
              </a:ext>
            </a:extLst>
          </p:cNvPr>
          <p:cNvSpPr/>
          <p:nvPr/>
        </p:nvSpPr>
        <p:spPr>
          <a:xfrm>
            <a:off x="1912450" y="4421743"/>
            <a:ext cx="1509176" cy="341986"/>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Oval 10">
            <a:extLst>
              <a:ext uri="{FF2B5EF4-FFF2-40B4-BE49-F238E27FC236}">
                <a16:creationId xmlns:a16="http://schemas.microsoft.com/office/drawing/2014/main" id="{3F810058-C98B-45D1-B8A4-6617C535750D}"/>
              </a:ext>
            </a:extLst>
          </p:cNvPr>
          <p:cNvSpPr/>
          <p:nvPr/>
        </p:nvSpPr>
        <p:spPr>
          <a:xfrm>
            <a:off x="1964372" y="6070415"/>
            <a:ext cx="1509176" cy="341986"/>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Footer Placeholder 4">
            <a:extLst>
              <a:ext uri="{FF2B5EF4-FFF2-40B4-BE49-F238E27FC236}">
                <a16:creationId xmlns:a16="http://schemas.microsoft.com/office/drawing/2014/main" id="{BE1B0970-CFB6-4DC4-8A3D-0E08C04BA816}"/>
              </a:ext>
            </a:extLst>
          </p:cNvPr>
          <p:cNvSpPr>
            <a:spLocks noGrp="1"/>
          </p:cNvSpPr>
          <p:nvPr>
            <p:ph type="ftr" sz="quarter" idx="3"/>
          </p:nvPr>
        </p:nvSpPr>
        <p:spPr>
          <a:xfrm>
            <a:off x="2667038" y="6367395"/>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2041635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CC0EEB6-D50D-4499-97E2-1314A01344AD}"/>
              </a:ext>
            </a:extLst>
          </p:cNvPr>
          <p:cNvSpPr>
            <a:spLocks noGrp="1"/>
          </p:cNvSpPr>
          <p:nvPr>
            <p:ph type="title"/>
          </p:nvPr>
        </p:nvSpPr>
        <p:spPr>
          <a:xfrm>
            <a:off x="508405" y="127984"/>
            <a:ext cx="10363200" cy="590931"/>
          </a:xfrm>
        </p:spPr>
        <p:txBody>
          <a:bodyPr/>
          <a:lstStyle/>
          <a:p>
            <a:r>
              <a:rPr lang="en-US" sz="3600" dirty="0"/>
              <a:t>Details of International Airports in the Region</a:t>
            </a:r>
            <a:endParaRPr lang="en-ZA" sz="3600" dirty="0"/>
          </a:p>
        </p:txBody>
      </p:sp>
      <p:pic>
        <p:nvPicPr>
          <p:cNvPr id="7" name="Picture 6">
            <a:extLst>
              <a:ext uri="{FF2B5EF4-FFF2-40B4-BE49-F238E27FC236}">
                <a16:creationId xmlns:a16="http://schemas.microsoft.com/office/drawing/2014/main" id="{E79986C6-0D3A-4ADB-ACEE-4A4222A0AE8F}"/>
              </a:ext>
            </a:extLst>
          </p:cNvPr>
          <p:cNvPicPr>
            <a:picLocks noChangeAspect="1"/>
          </p:cNvPicPr>
          <p:nvPr/>
        </p:nvPicPr>
        <p:blipFill>
          <a:blip r:embed="rId2"/>
          <a:stretch>
            <a:fillRect/>
          </a:stretch>
        </p:blipFill>
        <p:spPr>
          <a:xfrm>
            <a:off x="1033486" y="718915"/>
            <a:ext cx="4456485" cy="5896579"/>
          </a:xfrm>
          <a:prstGeom prst="rect">
            <a:avLst/>
          </a:prstGeom>
          <a:ln>
            <a:solidFill>
              <a:schemeClr val="tx1"/>
            </a:solidFill>
          </a:ln>
        </p:spPr>
      </p:pic>
      <p:pic>
        <p:nvPicPr>
          <p:cNvPr id="8" name="Picture 7">
            <a:extLst>
              <a:ext uri="{FF2B5EF4-FFF2-40B4-BE49-F238E27FC236}">
                <a16:creationId xmlns:a16="http://schemas.microsoft.com/office/drawing/2014/main" id="{A6CD45E4-17FF-4E12-ACB9-7AF7CFF4D8A1}"/>
              </a:ext>
            </a:extLst>
          </p:cNvPr>
          <p:cNvPicPr>
            <a:picLocks noChangeAspect="1"/>
          </p:cNvPicPr>
          <p:nvPr/>
        </p:nvPicPr>
        <p:blipFill>
          <a:blip r:embed="rId3"/>
          <a:stretch>
            <a:fillRect/>
          </a:stretch>
        </p:blipFill>
        <p:spPr>
          <a:xfrm>
            <a:off x="6241143" y="710681"/>
            <a:ext cx="4456484" cy="5904813"/>
          </a:xfrm>
          <a:prstGeom prst="rect">
            <a:avLst/>
          </a:prstGeom>
          <a:ln>
            <a:solidFill>
              <a:schemeClr val="tx1"/>
            </a:solidFill>
          </a:ln>
        </p:spPr>
      </p:pic>
      <p:sp>
        <p:nvSpPr>
          <p:cNvPr id="6" name="Footer Placeholder 4">
            <a:extLst>
              <a:ext uri="{FF2B5EF4-FFF2-40B4-BE49-F238E27FC236}">
                <a16:creationId xmlns:a16="http://schemas.microsoft.com/office/drawing/2014/main" id="{08931259-DAE7-46A1-A8D1-7BF50D218A27}"/>
              </a:ext>
            </a:extLst>
          </p:cNvPr>
          <p:cNvSpPr>
            <a:spLocks noGrp="1"/>
          </p:cNvSpPr>
          <p:nvPr>
            <p:ph type="ftr" sz="quarter" idx="3"/>
          </p:nvPr>
        </p:nvSpPr>
        <p:spPr>
          <a:xfrm>
            <a:off x="2744763" y="6500530"/>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3109880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D71592-78D1-4E46-A506-21827A5A35D8}"/>
              </a:ext>
            </a:extLst>
          </p:cNvPr>
          <p:cNvSpPr>
            <a:spLocks noGrp="1"/>
          </p:cNvSpPr>
          <p:nvPr>
            <p:ph idx="1"/>
          </p:nvPr>
        </p:nvSpPr>
        <p:spPr>
          <a:xfrm>
            <a:off x="914400" y="1715549"/>
            <a:ext cx="10363200" cy="2743200"/>
          </a:xfrm>
        </p:spPr>
        <p:txBody>
          <a:bodyPr>
            <a:normAutofit/>
          </a:bodyPr>
          <a:lstStyle/>
          <a:p>
            <a:r>
              <a:rPr lang="en-US" dirty="0"/>
              <a:t>Very little cost saving would materialize for the AdM if non-scheduled flights will still operate to the affected airports</a:t>
            </a:r>
          </a:p>
          <a:p>
            <a:endParaRPr lang="en-ZA" dirty="0"/>
          </a:p>
          <a:p>
            <a:r>
              <a:rPr lang="en-AU" dirty="0"/>
              <a:t>Greater volumes of pax traffic throughput through Nacala airport is not expected to materialize within a reasonable timeframe (to reduce units= cost)</a:t>
            </a:r>
            <a:endParaRPr lang="en-ZA" dirty="0"/>
          </a:p>
        </p:txBody>
      </p:sp>
      <p:sp>
        <p:nvSpPr>
          <p:cNvPr id="5" name="Title 4">
            <a:extLst>
              <a:ext uri="{FF2B5EF4-FFF2-40B4-BE49-F238E27FC236}">
                <a16:creationId xmlns:a16="http://schemas.microsoft.com/office/drawing/2014/main" id="{42ED4C6B-5B08-43E2-810A-CF9E86CEC9D6}"/>
              </a:ext>
            </a:extLst>
          </p:cNvPr>
          <p:cNvSpPr>
            <a:spLocks noGrp="1"/>
          </p:cNvSpPr>
          <p:nvPr>
            <p:ph type="title"/>
          </p:nvPr>
        </p:nvSpPr>
        <p:spPr>
          <a:xfrm>
            <a:off x="914805" y="424438"/>
            <a:ext cx="10363200" cy="1089529"/>
          </a:xfrm>
        </p:spPr>
        <p:txBody>
          <a:bodyPr/>
          <a:lstStyle/>
          <a:p>
            <a:r>
              <a:rPr lang="en-US" sz="3600" b="1" dirty="0"/>
              <a:t>No information was provided to demonstrate any quantum of cost savings for AdM </a:t>
            </a:r>
            <a:endParaRPr lang="en-ZA" sz="3600" b="1" dirty="0"/>
          </a:p>
        </p:txBody>
      </p:sp>
      <p:sp>
        <p:nvSpPr>
          <p:cNvPr id="6" name="Footer Placeholder 4">
            <a:extLst>
              <a:ext uri="{FF2B5EF4-FFF2-40B4-BE49-F238E27FC236}">
                <a16:creationId xmlns:a16="http://schemas.microsoft.com/office/drawing/2014/main" id="{8C1CF933-EBA0-4BE1-BB00-FA38E0E1D852}"/>
              </a:ext>
            </a:extLst>
          </p:cNvPr>
          <p:cNvSpPr>
            <a:spLocks noGrp="1"/>
          </p:cNvSpPr>
          <p:nvPr>
            <p:ph type="ftr" sz="quarter" idx="3"/>
          </p:nvPr>
        </p:nvSpPr>
        <p:spPr>
          <a:xfrm>
            <a:off x="2477476" y="6345638"/>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575055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82A983-B7DB-46FB-B6A4-51B8CA1E7E9A}"/>
              </a:ext>
            </a:extLst>
          </p:cNvPr>
          <p:cNvSpPr>
            <a:spLocks noGrp="1"/>
          </p:cNvSpPr>
          <p:nvPr>
            <p:ph idx="1"/>
          </p:nvPr>
        </p:nvSpPr>
        <p:spPr/>
        <p:txBody>
          <a:bodyPr/>
          <a:lstStyle/>
          <a:p>
            <a:pPr marL="0" indent="0">
              <a:buNone/>
            </a:pPr>
            <a:r>
              <a:rPr lang="en-US" dirty="0"/>
              <a:t>Proposed Routes to motivate AdM's Proposal</a:t>
            </a:r>
            <a:endParaRPr lang="en-ZA" dirty="0"/>
          </a:p>
        </p:txBody>
      </p:sp>
      <p:sp>
        <p:nvSpPr>
          <p:cNvPr id="5" name="Title 4">
            <a:extLst>
              <a:ext uri="{FF2B5EF4-FFF2-40B4-BE49-F238E27FC236}">
                <a16:creationId xmlns:a16="http://schemas.microsoft.com/office/drawing/2014/main" id="{52E54D6D-DCA4-4F56-A4FC-C2E9AC8F8EDC}"/>
              </a:ext>
            </a:extLst>
          </p:cNvPr>
          <p:cNvSpPr>
            <a:spLocks noGrp="1"/>
          </p:cNvSpPr>
          <p:nvPr>
            <p:ph type="title"/>
          </p:nvPr>
        </p:nvSpPr>
        <p:spPr>
          <a:xfrm>
            <a:off x="914805" y="424438"/>
            <a:ext cx="10363200" cy="1089529"/>
          </a:xfrm>
        </p:spPr>
        <p:txBody>
          <a:bodyPr/>
          <a:lstStyle/>
          <a:p>
            <a:r>
              <a:rPr lang="en-US" sz="2400" b="1" dirty="0"/>
              <a:t>Many new routes are expected to be operated immediately, including seven new international routes from Nacala and five new domestic routes from Nacala. Beira would specialize in flights to Nacala only (which differs from the AdM proposal).</a:t>
            </a:r>
            <a:endParaRPr lang="en-ZA" sz="2400" b="1" dirty="0"/>
          </a:p>
        </p:txBody>
      </p:sp>
      <p:pic>
        <p:nvPicPr>
          <p:cNvPr id="6" name="Picture 5">
            <a:extLst>
              <a:ext uri="{FF2B5EF4-FFF2-40B4-BE49-F238E27FC236}">
                <a16:creationId xmlns:a16="http://schemas.microsoft.com/office/drawing/2014/main" id="{5F8716B1-446A-4508-8FE2-76F88D7F16E0}"/>
              </a:ext>
            </a:extLst>
          </p:cNvPr>
          <p:cNvPicPr>
            <a:picLocks noChangeAspect="1"/>
          </p:cNvPicPr>
          <p:nvPr/>
        </p:nvPicPr>
        <p:blipFill>
          <a:blip r:embed="rId2"/>
          <a:stretch>
            <a:fillRect/>
          </a:stretch>
        </p:blipFill>
        <p:spPr>
          <a:xfrm>
            <a:off x="1098810" y="2334648"/>
            <a:ext cx="5995047" cy="4147702"/>
          </a:xfrm>
          <a:prstGeom prst="rect">
            <a:avLst/>
          </a:prstGeom>
        </p:spPr>
      </p:pic>
      <p:sp>
        <p:nvSpPr>
          <p:cNvPr id="7" name="Footer Placeholder 4">
            <a:extLst>
              <a:ext uri="{FF2B5EF4-FFF2-40B4-BE49-F238E27FC236}">
                <a16:creationId xmlns:a16="http://schemas.microsoft.com/office/drawing/2014/main" id="{E6611F2E-5491-49B7-9385-2F0D3EBFB116}"/>
              </a:ext>
            </a:extLst>
          </p:cNvPr>
          <p:cNvSpPr>
            <a:spLocks noGrp="1"/>
          </p:cNvSpPr>
          <p:nvPr>
            <p:ph type="ftr" sz="quarter" idx="3"/>
          </p:nvPr>
        </p:nvSpPr>
        <p:spPr>
          <a:xfrm>
            <a:off x="2312572" y="6399028"/>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1519329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31140B-4AD9-4FE6-8AB1-FD5D247A9FE6}"/>
              </a:ext>
            </a:extLst>
          </p:cNvPr>
          <p:cNvSpPr>
            <a:spLocks noGrp="1"/>
          </p:cNvSpPr>
          <p:nvPr>
            <p:ph idx="1"/>
          </p:nvPr>
        </p:nvSpPr>
        <p:spPr>
          <a:xfrm>
            <a:off x="914400" y="1715549"/>
            <a:ext cx="10363200" cy="2743200"/>
          </a:xfrm>
        </p:spPr>
        <p:txBody>
          <a:bodyPr>
            <a:normAutofit/>
          </a:bodyPr>
          <a:lstStyle/>
          <a:p>
            <a:pPr marL="0" indent="0">
              <a:buNone/>
            </a:pPr>
            <a:r>
              <a:rPr lang="en-US" dirty="0"/>
              <a:t>E.g. flights to Tete and Quelimane, Chimoio and Nampula are planned to be operated from Maputo, and not from Beria as is contained in the AdM proposal. </a:t>
            </a:r>
          </a:p>
        </p:txBody>
      </p:sp>
      <p:sp>
        <p:nvSpPr>
          <p:cNvPr id="5" name="Title 4">
            <a:extLst>
              <a:ext uri="{FF2B5EF4-FFF2-40B4-BE49-F238E27FC236}">
                <a16:creationId xmlns:a16="http://schemas.microsoft.com/office/drawing/2014/main" id="{6678D2A0-0025-4DC3-8BA2-1E98B1F744F3}"/>
              </a:ext>
            </a:extLst>
          </p:cNvPr>
          <p:cNvSpPr>
            <a:spLocks noGrp="1"/>
          </p:cNvSpPr>
          <p:nvPr>
            <p:ph type="title"/>
          </p:nvPr>
        </p:nvSpPr>
        <p:spPr>
          <a:xfrm>
            <a:off x="914805" y="646037"/>
            <a:ext cx="10363200" cy="867930"/>
          </a:xfrm>
        </p:spPr>
        <p:txBody>
          <a:bodyPr/>
          <a:lstStyle/>
          <a:p>
            <a:r>
              <a:rPr lang="en-US" sz="2800" b="1" dirty="0"/>
              <a:t>There is a mismatch of projected routes and pax projections and the AdM proposed routes. </a:t>
            </a:r>
            <a:endParaRPr lang="en-ZA" sz="2800" b="1" dirty="0"/>
          </a:p>
        </p:txBody>
      </p:sp>
      <p:sp>
        <p:nvSpPr>
          <p:cNvPr id="6" name="Footer Placeholder 4">
            <a:extLst>
              <a:ext uri="{FF2B5EF4-FFF2-40B4-BE49-F238E27FC236}">
                <a16:creationId xmlns:a16="http://schemas.microsoft.com/office/drawing/2014/main" id="{DE1C24FF-2850-44BD-BA7E-E94E79312E77}"/>
              </a:ext>
            </a:extLst>
          </p:cNvPr>
          <p:cNvSpPr>
            <a:spLocks noGrp="1"/>
          </p:cNvSpPr>
          <p:nvPr>
            <p:ph type="ftr" sz="quarter" idx="3"/>
          </p:nvPr>
        </p:nvSpPr>
        <p:spPr>
          <a:xfrm>
            <a:off x="2182055" y="6379003"/>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2000203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126673-214D-433A-ACDE-343A7425FDFB}"/>
              </a:ext>
            </a:extLst>
          </p:cNvPr>
          <p:cNvSpPr>
            <a:spLocks noGrp="1"/>
          </p:cNvSpPr>
          <p:nvPr>
            <p:ph idx="1"/>
          </p:nvPr>
        </p:nvSpPr>
        <p:spPr>
          <a:xfrm>
            <a:off x="725714" y="1370834"/>
            <a:ext cx="10363200" cy="4801365"/>
          </a:xfrm>
        </p:spPr>
        <p:txBody>
          <a:bodyPr>
            <a:normAutofit fontScale="92500"/>
          </a:bodyPr>
          <a:lstStyle/>
          <a:p>
            <a:r>
              <a:rPr lang="en-US" dirty="0"/>
              <a:t>However according to AdM’s statistics, a decline of 1.7% already set in from 2014 to 2015. </a:t>
            </a:r>
          </a:p>
          <a:p>
            <a:r>
              <a:rPr lang="en-US" dirty="0"/>
              <a:t>IACM data demonstrated an overall decline of 8% in 2015 which worsened by to decline of 11% in 2016 of all commercial passenger traffic (excluding private passengers), which include domestic, regional and international passenger traffic both of a scheduled and non-scheduled nature. </a:t>
            </a:r>
          </a:p>
          <a:p>
            <a:r>
              <a:rPr lang="en-US" dirty="0"/>
              <a:t>Domestic scheduled passenger traffic declined in 2015 by 7% and continued to decline in 2016 by 8%, (a reversal of the 17% growth in 2013 and 12% growth in 2014). </a:t>
            </a:r>
          </a:p>
          <a:p>
            <a:r>
              <a:rPr lang="en-US" dirty="0"/>
              <a:t>Regional scheduled passenger traffic, (the focus the AdM proposal and this report) declined by 5% in 2015 and declined by 13% in 2016, (a reversal of earlier increases of 8% in 2015 and 12% in 2014). </a:t>
            </a:r>
            <a:endParaRPr lang="en-ZA" dirty="0"/>
          </a:p>
        </p:txBody>
      </p:sp>
      <p:sp>
        <p:nvSpPr>
          <p:cNvPr id="5" name="Title 4">
            <a:extLst>
              <a:ext uri="{FF2B5EF4-FFF2-40B4-BE49-F238E27FC236}">
                <a16:creationId xmlns:a16="http://schemas.microsoft.com/office/drawing/2014/main" id="{5A82CDA5-5D2E-4C2C-A225-7B17CFC79A0D}"/>
              </a:ext>
            </a:extLst>
          </p:cNvPr>
          <p:cNvSpPr>
            <a:spLocks noGrp="1"/>
          </p:cNvSpPr>
          <p:nvPr>
            <p:ph type="title"/>
          </p:nvPr>
        </p:nvSpPr>
        <p:spPr>
          <a:xfrm>
            <a:off x="450347" y="186895"/>
            <a:ext cx="11516493" cy="978729"/>
          </a:xfrm>
        </p:spPr>
        <p:txBody>
          <a:bodyPr/>
          <a:lstStyle/>
          <a:p>
            <a:r>
              <a:rPr lang="en-US" sz="3200" b="1" dirty="0"/>
              <a:t>The AdM proposal reported significantly increased passenger traffic numbers over 5 years to 2015</a:t>
            </a:r>
            <a:endParaRPr lang="en-ZA" sz="3200" b="1" dirty="0"/>
          </a:p>
        </p:txBody>
      </p:sp>
      <p:sp>
        <p:nvSpPr>
          <p:cNvPr id="6" name="Footer Placeholder 4">
            <a:extLst>
              <a:ext uri="{FF2B5EF4-FFF2-40B4-BE49-F238E27FC236}">
                <a16:creationId xmlns:a16="http://schemas.microsoft.com/office/drawing/2014/main" id="{EC857031-5F22-4A8B-B781-B17881AA068A}"/>
              </a:ext>
            </a:extLst>
          </p:cNvPr>
          <p:cNvSpPr>
            <a:spLocks noGrp="1"/>
          </p:cNvSpPr>
          <p:nvPr>
            <p:ph type="ftr" sz="quarter" idx="3"/>
          </p:nvPr>
        </p:nvSpPr>
        <p:spPr>
          <a:xfrm>
            <a:off x="2312572" y="6377409"/>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3797475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0319B3-F77F-44BA-8F9E-D20176444FAD}"/>
              </a:ext>
            </a:extLst>
          </p:cNvPr>
          <p:cNvSpPr>
            <a:spLocks noGrp="1"/>
          </p:cNvSpPr>
          <p:nvPr>
            <p:ph idx="1"/>
          </p:nvPr>
        </p:nvSpPr>
        <p:spPr>
          <a:xfrm>
            <a:off x="580572" y="1367206"/>
            <a:ext cx="10363200" cy="4939612"/>
          </a:xfrm>
        </p:spPr>
        <p:txBody>
          <a:bodyPr>
            <a:normAutofit fontScale="92500" lnSpcReduction="20000"/>
          </a:bodyPr>
          <a:lstStyle/>
          <a:p>
            <a:r>
              <a:rPr lang="en-US" dirty="0"/>
              <a:t>The AdM proposal contains no market research, historical substantiation or future assumptions that support its pax traffic projections. </a:t>
            </a:r>
          </a:p>
          <a:p>
            <a:r>
              <a:rPr lang="en-US" dirty="0"/>
              <a:t>The AdM proposal assumes the pax demand will immediately rise substantially (mostly from a zero base) to match the level of capacity increase and beyond, whilst the reality is that actual overall pax traffic volumes in Mozambique are actually going down at this time. </a:t>
            </a:r>
          </a:p>
          <a:p>
            <a:r>
              <a:rPr lang="en-US" dirty="0"/>
              <a:t>After the initial projected massive surge in demand, pax traffic is expected to grow consistently at a linear 4% per annum</a:t>
            </a:r>
          </a:p>
          <a:p>
            <a:r>
              <a:rPr lang="en-US" dirty="0"/>
              <a:t>Some intermediate substantial drop-offs for specific years (maybe errors in decimal numbers)</a:t>
            </a:r>
          </a:p>
          <a:p>
            <a:r>
              <a:rPr lang="en-US" dirty="0"/>
              <a:t>In most cases, the projected numbers in the first year do not add up to the totals indicated. </a:t>
            </a:r>
          </a:p>
          <a:p>
            <a:r>
              <a:rPr lang="en-US" dirty="0"/>
              <a:t>Many of the routes contain the same numbers as projections, which is indicative of a supply side (capacity) approach instead of a conventional look at the real demand for air services.  </a:t>
            </a:r>
            <a:endParaRPr lang="en-ZA" dirty="0"/>
          </a:p>
          <a:p>
            <a:endParaRPr lang="en-ZA" dirty="0"/>
          </a:p>
        </p:txBody>
      </p:sp>
      <p:sp>
        <p:nvSpPr>
          <p:cNvPr id="5" name="Title 4">
            <a:extLst>
              <a:ext uri="{FF2B5EF4-FFF2-40B4-BE49-F238E27FC236}">
                <a16:creationId xmlns:a16="http://schemas.microsoft.com/office/drawing/2014/main" id="{DC3562B1-5DA5-412B-9011-B4DFF34C5AC1}"/>
              </a:ext>
            </a:extLst>
          </p:cNvPr>
          <p:cNvSpPr>
            <a:spLocks noGrp="1"/>
          </p:cNvSpPr>
          <p:nvPr>
            <p:ph type="title"/>
          </p:nvPr>
        </p:nvSpPr>
        <p:spPr>
          <a:xfrm>
            <a:off x="290691" y="202839"/>
            <a:ext cx="11676150" cy="978729"/>
          </a:xfrm>
        </p:spPr>
        <p:txBody>
          <a:bodyPr/>
          <a:lstStyle/>
          <a:p>
            <a:r>
              <a:rPr lang="en-US" sz="3200" b="1" dirty="0"/>
              <a:t>The proposed projection of Pax traffic numbers are highly speculative and simply unrealistic</a:t>
            </a:r>
            <a:endParaRPr lang="en-ZA" sz="3200" b="1" dirty="0"/>
          </a:p>
        </p:txBody>
      </p:sp>
      <p:sp>
        <p:nvSpPr>
          <p:cNvPr id="6" name="Footer Placeholder 4">
            <a:extLst>
              <a:ext uri="{FF2B5EF4-FFF2-40B4-BE49-F238E27FC236}">
                <a16:creationId xmlns:a16="http://schemas.microsoft.com/office/drawing/2014/main" id="{10745B90-AFFD-4D2B-ACFF-5F057995C1EF}"/>
              </a:ext>
            </a:extLst>
          </p:cNvPr>
          <p:cNvSpPr>
            <a:spLocks noGrp="1"/>
          </p:cNvSpPr>
          <p:nvPr>
            <p:ph type="ftr" sz="quarter" idx="3"/>
          </p:nvPr>
        </p:nvSpPr>
        <p:spPr>
          <a:xfrm>
            <a:off x="2345338" y="6399028"/>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2551469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875FC7-7EAA-4E32-B68E-5AD4EBE6B32E}"/>
              </a:ext>
            </a:extLst>
          </p:cNvPr>
          <p:cNvSpPr>
            <a:spLocks noGrp="1"/>
          </p:cNvSpPr>
          <p:nvPr>
            <p:ph idx="1"/>
          </p:nvPr>
        </p:nvSpPr>
        <p:spPr>
          <a:xfrm>
            <a:off x="333829" y="1068320"/>
            <a:ext cx="10363200" cy="635765"/>
          </a:xfrm>
        </p:spPr>
        <p:txBody>
          <a:bodyPr>
            <a:normAutofit fontScale="92500"/>
          </a:bodyPr>
          <a:lstStyle/>
          <a:p>
            <a:pPr marL="0" indent="0">
              <a:buNone/>
            </a:pPr>
            <a:r>
              <a:rPr lang="en-ZA" dirty="0"/>
              <a:t>International (over-border flights) from Nacala (currently on a </a:t>
            </a:r>
            <a:r>
              <a:rPr lang="en-ZA" b="1" dirty="0"/>
              <a:t>zero base</a:t>
            </a:r>
            <a:r>
              <a:rPr lang="en-ZA" dirty="0"/>
              <a:t>)</a:t>
            </a:r>
          </a:p>
        </p:txBody>
      </p:sp>
      <p:sp>
        <p:nvSpPr>
          <p:cNvPr id="5" name="Title 4">
            <a:extLst>
              <a:ext uri="{FF2B5EF4-FFF2-40B4-BE49-F238E27FC236}">
                <a16:creationId xmlns:a16="http://schemas.microsoft.com/office/drawing/2014/main" id="{DF2AA3F1-FFED-4B5D-8D8F-DD722A1ED3D1}"/>
              </a:ext>
            </a:extLst>
          </p:cNvPr>
          <p:cNvSpPr>
            <a:spLocks noGrp="1"/>
          </p:cNvSpPr>
          <p:nvPr>
            <p:ph type="title"/>
          </p:nvPr>
        </p:nvSpPr>
        <p:spPr>
          <a:xfrm>
            <a:off x="218119" y="157866"/>
            <a:ext cx="11306223" cy="978729"/>
          </a:xfrm>
        </p:spPr>
        <p:txBody>
          <a:bodyPr/>
          <a:lstStyle/>
          <a:p>
            <a:r>
              <a:rPr lang="en-US" sz="3200" b="1" dirty="0"/>
              <a:t>The proposed pax traffic numbers are highly speculative and simply unrealistic (examples)</a:t>
            </a:r>
            <a:endParaRPr lang="en-ZA" sz="3200" b="1" dirty="0"/>
          </a:p>
        </p:txBody>
      </p:sp>
      <p:graphicFrame>
        <p:nvGraphicFramePr>
          <p:cNvPr id="8" name="Table 7">
            <a:extLst>
              <a:ext uri="{FF2B5EF4-FFF2-40B4-BE49-F238E27FC236}">
                <a16:creationId xmlns:a16="http://schemas.microsoft.com/office/drawing/2014/main" id="{40102414-AC5F-480B-A45A-674A83B6C8CE}"/>
              </a:ext>
            </a:extLst>
          </p:cNvPr>
          <p:cNvGraphicFramePr>
            <a:graphicFrameLocks noGrp="1"/>
          </p:cNvGraphicFramePr>
          <p:nvPr>
            <p:extLst>
              <p:ext uri="{D42A27DB-BD31-4B8C-83A1-F6EECF244321}">
                <p14:modId xmlns:p14="http://schemas.microsoft.com/office/powerpoint/2010/main" val="3819461890"/>
              </p:ext>
            </p:extLst>
          </p:nvPr>
        </p:nvGraphicFramePr>
        <p:xfrm>
          <a:off x="449941" y="1493367"/>
          <a:ext cx="10362798" cy="741833"/>
        </p:xfrm>
        <a:graphic>
          <a:graphicData uri="http://schemas.openxmlformats.org/drawingml/2006/table">
            <a:tbl>
              <a:tblPr firstRow="1" bandRow="1">
                <a:tableStyleId>{5C22544A-7EE6-4342-B048-85BDC9FD1C3A}</a:tableStyleId>
              </a:tblPr>
              <a:tblGrid>
                <a:gridCol w="5181399">
                  <a:extLst>
                    <a:ext uri="{9D8B030D-6E8A-4147-A177-3AD203B41FA5}">
                      <a16:colId xmlns:a16="http://schemas.microsoft.com/office/drawing/2014/main" val="2407372048"/>
                    </a:ext>
                  </a:extLst>
                </a:gridCol>
                <a:gridCol w="5181399">
                  <a:extLst>
                    <a:ext uri="{9D8B030D-6E8A-4147-A177-3AD203B41FA5}">
                      <a16:colId xmlns:a16="http://schemas.microsoft.com/office/drawing/2014/main" val="2279552894"/>
                    </a:ext>
                  </a:extLst>
                </a:gridCol>
              </a:tblGrid>
              <a:tr h="741833">
                <a:tc>
                  <a:txBody>
                    <a:bodyPr/>
                    <a:lstStyle/>
                    <a:p>
                      <a:r>
                        <a:rPr lang="en-US" sz="1800" b="1" kern="1200" dirty="0">
                          <a:solidFill>
                            <a:schemeClr val="lt1"/>
                          </a:solidFill>
                          <a:effectLst/>
                          <a:latin typeface="+mn-lt"/>
                          <a:ea typeface="+mn-ea"/>
                          <a:cs typeface="+mn-cs"/>
                        </a:rPr>
                        <a:t>AdM projected pax total pax traffic from Nacala airport</a:t>
                      </a:r>
                      <a:endParaRPr lang="en-ZA" dirty="0"/>
                    </a:p>
                  </a:txBody>
                  <a:tcPr/>
                </a:tc>
                <a:tc>
                  <a:txBody>
                    <a:bodyPr/>
                    <a:lstStyle/>
                    <a:p>
                      <a:r>
                        <a:rPr lang="en-US" sz="1800" b="1" kern="1200" dirty="0">
                          <a:solidFill>
                            <a:schemeClr val="lt1"/>
                          </a:solidFill>
                          <a:effectLst/>
                          <a:latin typeface="+mn-lt"/>
                          <a:ea typeface="+mn-ea"/>
                          <a:cs typeface="+mn-cs"/>
                        </a:rPr>
                        <a:t>AdM detailed projected pax from Nacala airport</a:t>
                      </a:r>
                      <a:endParaRPr lang="en-ZA" dirty="0"/>
                    </a:p>
                  </a:txBody>
                  <a:tcPr/>
                </a:tc>
                <a:extLst>
                  <a:ext uri="{0D108BD9-81ED-4DB2-BD59-A6C34878D82A}">
                    <a16:rowId xmlns:a16="http://schemas.microsoft.com/office/drawing/2014/main" val="4032246744"/>
                  </a:ext>
                </a:extLst>
              </a:tr>
            </a:tbl>
          </a:graphicData>
        </a:graphic>
      </p:graphicFrame>
      <p:pic>
        <p:nvPicPr>
          <p:cNvPr id="11" name="Picture 10">
            <a:extLst>
              <a:ext uri="{FF2B5EF4-FFF2-40B4-BE49-F238E27FC236}">
                <a16:creationId xmlns:a16="http://schemas.microsoft.com/office/drawing/2014/main" id="{F4036F8D-208E-44A4-8562-1554A305985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940" y="2235200"/>
            <a:ext cx="5138059" cy="3554480"/>
          </a:xfrm>
          <a:prstGeom prst="rect">
            <a:avLst/>
          </a:prstGeom>
          <a:noFill/>
          <a:ln>
            <a:noFill/>
          </a:ln>
        </p:spPr>
      </p:pic>
      <p:pic>
        <p:nvPicPr>
          <p:cNvPr id="12" name="Picture 11">
            <a:extLst>
              <a:ext uri="{FF2B5EF4-FFF2-40B4-BE49-F238E27FC236}">
                <a16:creationId xmlns:a16="http://schemas.microsoft.com/office/drawing/2014/main" id="{0E88B54D-FD20-4EEA-9F39-4A4AE5D8754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04111" y="2235200"/>
            <a:ext cx="5224740" cy="3554480"/>
          </a:xfrm>
          <a:prstGeom prst="rect">
            <a:avLst/>
          </a:prstGeom>
          <a:noFill/>
          <a:ln>
            <a:noFill/>
          </a:ln>
        </p:spPr>
      </p:pic>
      <p:sp>
        <p:nvSpPr>
          <p:cNvPr id="9" name="Footer Placeholder 4">
            <a:extLst>
              <a:ext uri="{FF2B5EF4-FFF2-40B4-BE49-F238E27FC236}">
                <a16:creationId xmlns:a16="http://schemas.microsoft.com/office/drawing/2014/main" id="{47E0FF0F-B2A0-4DC2-B34E-CCD9061AAB17}"/>
              </a:ext>
            </a:extLst>
          </p:cNvPr>
          <p:cNvSpPr>
            <a:spLocks noGrp="1"/>
          </p:cNvSpPr>
          <p:nvPr>
            <p:ph type="ftr" sz="quarter" idx="3"/>
          </p:nvPr>
        </p:nvSpPr>
        <p:spPr>
          <a:xfrm>
            <a:off x="1847912" y="6320795"/>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3623463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B52745-119E-4B58-994D-45FF944BCD68}"/>
              </a:ext>
            </a:extLst>
          </p:cNvPr>
          <p:cNvSpPr>
            <a:spLocks noGrp="1"/>
          </p:cNvSpPr>
          <p:nvPr>
            <p:ph idx="1"/>
          </p:nvPr>
        </p:nvSpPr>
        <p:spPr>
          <a:xfrm>
            <a:off x="914399" y="1715548"/>
            <a:ext cx="11052441" cy="4330215"/>
          </a:xfrm>
        </p:spPr>
        <p:txBody>
          <a:bodyPr>
            <a:normAutofit lnSpcReduction="10000"/>
          </a:bodyPr>
          <a:lstStyle/>
          <a:p>
            <a:r>
              <a:rPr lang="pt-PT" b="1" dirty="0"/>
              <a:t>Analysis of AdM proposed benefits of reducing entry points</a:t>
            </a:r>
          </a:p>
          <a:p>
            <a:r>
              <a:rPr lang="en-ZA" b="1" dirty="0"/>
              <a:t>Specific </a:t>
            </a:r>
            <a:r>
              <a:rPr lang="en-US" b="1" dirty="0"/>
              <a:t>difficulties with the details and substance of the AdM proposal</a:t>
            </a:r>
          </a:p>
          <a:p>
            <a:r>
              <a:rPr lang="en-ZA" b="1" dirty="0"/>
              <a:t>Selected Airport and Airline Pax Metrics (Statistics)</a:t>
            </a:r>
          </a:p>
          <a:p>
            <a:r>
              <a:rPr lang="en-US" b="1" dirty="0"/>
              <a:t>The calculated implications of the AdM proposal and Growth Scenario on: </a:t>
            </a:r>
            <a:br>
              <a:rPr lang="en-US" b="1" dirty="0"/>
            </a:br>
            <a:br>
              <a:rPr lang="en-US" sz="800" b="1" dirty="0"/>
            </a:br>
            <a:r>
              <a:rPr lang="en-US" b="1" dirty="0"/>
              <a:t> - Pax Traffic Volumes</a:t>
            </a:r>
            <a:br>
              <a:rPr lang="en-US" b="1" dirty="0"/>
            </a:br>
            <a:br>
              <a:rPr lang="en-US" sz="800" b="1" dirty="0"/>
            </a:br>
            <a:r>
              <a:rPr lang="en-US" b="1" dirty="0"/>
              <a:t> - The economy </a:t>
            </a:r>
            <a:br>
              <a:rPr lang="en-US" b="1" dirty="0"/>
            </a:br>
            <a:br>
              <a:rPr lang="en-US" sz="800" b="1" dirty="0"/>
            </a:br>
            <a:r>
              <a:rPr lang="en-US" b="1" dirty="0"/>
              <a:t> - Investment and </a:t>
            </a:r>
            <a:br>
              <a:rPr lang="en-US" b="1" dirty="0"/>
            </a:br>
            <a:br>
              <a:rPr lang="en-US" sz="800" b="1" dirty="0"/>
            </a:br>
            <a:r>
              <a:rPr lang="en-US" b="1" dirty="0"/>
              <a:t> - Employment</a:t>
            </a:r>
            <a:endParaRPr lang="en-ZA" b="1" dirty="0"/>
          </a:p>
        </p:txBody>
      </p:sp>
      <p:sp>
        <p:nvSpPr>
          <p:cNvPr id="4" name="Text Placeholder 3">
            <a:extLst>
              <a:ext uri="{FF2B5EF4-FFF2-40B4-BE49-F238E27FC236}">
                <a16:creationId xmlns:a16="http://schemas.microsoft.com/office/drawing/2014/main" id="{4D1807B8-DB17-4450-A055-A002963A388D}"/>
              </a:ext>
            </a:extLst>
          </p:cNvPr>
          <p:cNvSpPr>
            <a:spLocks noGrp="1"/>
          </p:cNvSpPr>
          <p:nvPr>
            <p:ph type="body" sz="quarter" idx="12"/>
          </p:nvPr>
        </p:nvSpPr>
        <p:spPr>
          <a:xfrm rot="10800000">
            <a:off x="2203836" y="6446395"/>
            <a:ext cx="7784328" cy="356623"/>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
        <p:nvSpPr>
          <p:cNvPr id="5" name="Title 4">
            <a:extLst>
              <a:ext uri="{FF2B5EF4-FFF2-40B4-BE49-F238E27FC236}">
                <a16:creationId xmlns:a16="http://schemas.microsoft.com/office/drawing/2014/main" id="{66C54E46-919F-49F7-90E0-34ECE8E11725}"/>
              </a:ext>
            </a:extLst>
          </p:cNvPr>
          <p:cNvSpPr>
            <a:spLocks noGrp="1"/>
          </p:cNvSpPr>
          <p:nvPr>
            <p:ph type="title"/>
          </p:nvPr>
        </p:nvSpPr>
        <p:spPr/>
        <p:txBody>
          <a:bodyPr/>
          <a:lstStyle/>
          <a:p>
            <a:r>
              <a:rPr lang="en-ZA" b="1" dirty="0"/>
              <a:t>Contents</a:t>
            </a:r>
          </a:p>
        </p:txBody>
      </p:sp>
    </p:spTree>
    <p:extLst>
      <p:ext uri="{BB962C8B-B14F-4D97-AF65-F5344CB8AC3E}">
        <p14:creationId xmlns:p14="http://schemas.microsoft.com/office/powerpoint/2010/main" val="881022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875FC7-7EAA-4E32-B68E-5AD4EBE6B32E}"/>
              </a:ext>
            </a:extLst>
          </p:cNvPr>
          <p:cNvSpPr>
            <a:spLocks noGrp="1"/>
          </p:cNvSpPr>
          <p:nvPr>
            <p:ph idx="1"/>
          </p:nvPr>
        </p:nvSpPr>
        <p:spPr>
          <a:xfrm>
            <a:off x="333829" y="1068320"/>
            <a:ext cx="10363200" cy="635765"/>
          </a:xfrm>
        </p:spPr>
        <p:txBody>
          <a:bodyPr>
            <a:normAutofit/>
          </a:bodyPr>
          <a:lstStyle/>
          <a:p>
            <a:pPr marL="0" indent="0">
              <a:buNone/>
            </a:pPr>
            <a:r>
              <a:rPr lang="en-ZA" dirty="0"/>
              <a:t>Domestic from Nacala (currently on a </a:t>
            </a:r>
            <a:r>
              <a:rPr lang="en-ZA" b="1" dirty="0"/>
              <a:t>very low base</a:t>
            </a:r>
            <a:r>
              <a:rPr lang="en-ZA" dirty="0"/>
              <a:t>)</a:t>
            </a:r>
          </a:p>
        </p:txBody>
      </p:sp>
      <p:sp>
        <p:nvSpPr>
          <p:cNvPr id="5" name="Title 4">
            <a:extLst>
              <a:ext uri="{FF2B5EF4-FFF2-40B4-BE49-F238E27FC236}">
                <a16:creationId xmlns:a16="http://schemas.microsoft.com/office/drawing/2014/main" id="{DF2AA3F1-FFED-4B5D-8D8F-DD722A1ED3D1}"/>
              </a:ext>
            </a:extLst>
          </p:cNvPr>
          <p:cNvSpPr>
            <a:spLocks noGrp="1"/>
          </p:cNvSpPr>
          <p:nvPr>
            <p:ph type="title"/>
          </p:nvPr>
        </p:nvSpPr>
        <p:spPr>
          <a:xfrm>
            <a:off x="218119" y="157866"/>
            <a:ext cx="11306223" cy="978729"/>
          </a:xfrm>
        </p:spPr>
        <p:txBody>
          <a:bodyPr/>
          <a:lstStyle/>
          <a:p>
            <a:r>
              <a:rPr lang="en-US" sz="3200" b="1" dirty="0"/>
              <a:t>The proposed pax traffic numbers are highly speculative and simply unrealistic (examples)</a:t>
            </a:r>
            <a:endParaRPr lang="en-ZA" sz="3200" b="1" dirty="0"/>
          </a:p>
        </p:txBody>
      </p:sp>
      <p:graphicFrame>
        <p:nvGraphicFramePr>
          <p:cNvPr id="8" name="Table 7">
            <a:extLst>
              <a:ext uri="{FF2B5EF4-FFF2-40B4-BE49-F238E27FC236}">
                <a16:creationId xmlns:a16="http://schemas.microsoft.com/office/drawing/2014/main" id="{40102414-AC5F-480B-A45A-674A83B6C8CE}"/>
              </a:ext>
            </a:extLst>
          </p:cNvPr>
          <p:cNvGraphicFramePr>
            <a:graphicFrameLocks noGrp="1"/>
          </p:cNvGraphicFramePr>
          <p:nvPr>
            <p:extLst>
              <p:ext uri="{D42A27DB-BD31-4B8C-83A1-F6EECF244321}">
                <p14:modId xmlns:p14="http://schemas.microsoft.com/office/powerpoint/2010/main" val="941129982"/>
              </p:ext>
            </p:extLst>
          </p:nvPr>
        </p:nvGraphicFramePr>
        <p:xfrm>
          <a:off x="449941" y="1716258"/>
          <a:ext cx="10362798" cy="640080"/>
        </p:xfrm>
        <a:graphic>
          <a:graphicData uri="http://schemas.openxmlformats.org/drawingml/2006/table">
            <a:tbl>
              <a:tblPr firstRow="1" bandRow="1">
                <a:tableStyleId>{5C22544A-7EE6-4342-B048-85BDC9FD1C3A}</a:tableStyleId>
              </a:tblPr>
              <a:tblGrid>
                <a:gridCol w="5181399">
                  <a:extLst>
                    <a:ext uri="{9D8B030D-6E8A-4147-A177-3AD203B41FA5}">
                      <a16:colId xmlns:a16="http://schemas.microsoft.com/office/drawing/2014/main" val="2407372048"/>
                    </a:ext>
                  </a:extLst>
                </a:gridCol>
                <a:gridCol w="5181399">
                  <a:extLst>
                    <a:ext uri="{9D8B030D-6E8A-4147-A177-3AD203B41FA5}">
                      <a16:colId xmlns:a16="http://schemas.microsoft.com/office/drawing/2014/main" val="2279552894"/>
                    </a:ext>
                  </a:extLst>
                </a:gridCol>
              </a:tblGrid>
              <a:tr h="518942">
                <a:tc>
                  <a:txBody>
                    <a:bodyPr/>
                    <a:lstStyle/>
                    <a:p>
                      <a:r>
                        <a:rPr lang="en-US" sz="1800" b="1" kern="1200" dirty="0">
                          <a:solidFill>
                            <a:schemeClr val="lt1"/>
                          </a:solidFill>
                          <a:effectLst/>
                          <a:latin typeface="+mn-lt"/>
                          <a:ea typeface="+mn-ea"/>
                          <a:cs typeface="+mn-cs"/>
                        </a:rPr>
                        <a:t>Total AdM projected domestic pax from Nacala</a:t>
                      </a:r>
                      <a:endParaRPr lang="en-ZA" dirty="0"/>
                    </a:p>
                  </a:txBody>
                  <a:tcPr/>
                </a:tc>
                <a:tc>
                  <a:txBody>
                    <a:bodyPr/>
                    <a:lstStyle/>
                    <a:p>
                      <a:r>
                        <a:rPr lang="en-US" sz="1800" b="1" kern="1200" dirty="0">
                          <a:solidFill>
                            <a:schemeClr val="lt1"/>
                          </a:solidFill>
                          <a:effectLst/>
                          <a:latin typeface="+mn-lt"/>
                          <a:ea typeface="+mn-ea"/>
                          <a:cs typeface="+mn-cs"/>
                        </a:rPr>
                        <a:t>AdM detailed projected domestic pax per route from Nacala</a:t>
                      </a:r>
                      <a:endParaRPr lang="en-ZA" dirty="0"/>
                    </a:p>
                  </a:txBody>
                  <a:tcPr/>
                </a:tc>
                <a:extLst>
                  <a:ext uri="{0D108BD9-81ED-4DB2-BD59-A6C34878D82A}">
                    <a16:rowId xmlns:a16="http://schemas.microsoft.com/office/drawing/2014/main" val="4032246744"/>
                  </a:ext>
                </a:extLst>
              </a:tr>
            </a:tbl>
          </a:graphicData>
        </a:graphic>
      </p:graphicFrame>
      <p:pic>
        <p:nvPicPr>
          <p:cNvPr id="9" name="Picture 8">
            <a:extLst>
              <a:ext uri="{FF2B5EF4-FFF2-40B4-BE49-F238E27FC236}">
                <a16:creationId xmlns:a16="http://schemas.microsoft.com/office/drawing/2014/main" id="{1B75D400-808A-4BE5-9F77-C81F9AE2A9C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49940" y="2368511"/>
            <a:ext cx="5134933" cy="3610258"/>
          </a:xfrm>
          <a:prstGeom prst="rect">
            <a:avLst/>
          </a:prstGeom>
          <a:noFill/>
          <a:ln>
            <a:noFill/>
          </a:ln>
        </p:spPr>
      </p:pic>
      <p:pic>
        <p:nvPicPr>
          <p:cNvPr id="10" name="Picture 9">
            <a:extLst>
              <a:ext uri="{FF2B5EF4-FFF2-40B4-BE49-F238E27FC236}">
                <a16:creationId xmlns:a16="http://schemas.microsoft.com/office/drawing/2014/main" id="{44E85203-4914-4F52-BF4C-F26E4CEE9A9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631339" y="2352460"/>
            <a:ext cx="5065689" cy="3610258"/>
          </a:xfrm>
          <a:prstGeom prst="rect">
            <a:avLst/>
          </a:prstGeom>
          <a:noFill/>
          <a:ln>
            <a:noFill/>
          </a:ln>
        </p:spPr>
      </p:pic>
      <p:sp>
        <p:nvSpPr>
          <p:cNvPr id="11" name="Footer Placeholder 4">
            <a:extLst>
              <a:ext uri="{FF2B5EF4-FFF2-40B4-BE49-F238E27FC236}">
                <a16:creationId xmlns:a16="http://schemas.microsoft.com/office/drawing/2014/main" id="{AFA7ACD8-D8A7-4135-B113-85C694A64C8E}"/>
              </a:ext>
            </a:extLst>
          </p:cNvPr>
          <p:cNvSpPr>
            <a:spLocks noGrp="1"/>
          </p:cNvSpPr>
          <p:nvPr>
            <p:ph type="ftr" sz="quarter" idx="3"/>
          </p:nvPr>
        </p:nvSpPr>
        <p:spPr>
          <a:xfrm>
            <a:off x="2087802" y="6397658"/>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3361949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875FC7-7EAA-4E32-B68E-5AD4EBE6B32E}"/>
              </a:ext>
            </a:extLst>
          </p:cNvPr>
          <p:cNvSpPr>
            <a:spLocks noGrp="1"/>
          </p:cNvSpPr>
          <p:nvPr>
            <p:ph idx="1"/>
          </p:nvPr>
        </p:nvSpPr>
        <p:spPr>
          <a:xfrm>
            <a:off x="333829" y="1068320"/>
            <a:ext cx="10363200" cy="635765"/>
          </a:xfrm>
        </p:spPr>
        <p:txBody>
          <a:bodyPr>
            <a:normAutofit/>
          </a:bodyPr>
          <a:lstStyle/>
          <a:p>
            <a:pPr marL="0" indent="0">
              <a:buNone/>
            </a:pPr>
            <a:r>
              <a:rPr lang="en-ZA" dirty="0"/>
              <a:t>Domestic from Maputo</a:t>
            </a:r>
          </a:p>
        </p:txBody>
      </p:sp>
      <p:sp>
        <p:nvSpPr>
          <p:cNvPr id="5" name="Title 4">
            <a:extLst>
              <a:ext uri="{FF2B5EF4-FFF2-40B4-BE49-F238E27FC236}">
                <a16:creationId xmlns:a16="http://schemas.microsoft.com/office/drawing/2014/main" id="{DF2AA3F1-FFED-4B5D-8D8F-DD722A1ED3D1}"/>
              </a:ext>
            </a:extLst>
          </p:cNvPr>
          <p:cNvSpPr>
            <a:spLocks noGrp="1"/>
          </p:cNvSpPr>
          <p:nvPr>
            <p:ph type="title"/>
          </p:nvPr>
        </p:nvSpPr>
        <p:spPr>
          <a:xfrm>
            <a:off x="218119" y="157866"/>
            <a:ext cx="11306223" cy="978729"/>
          </a:xfrm>
        </p:spPr>
        <p:txBody>
          <a:bodyPr/>
          <a:lstStyle/>
          <a:p>
            <a:r>
              <a:rPr lang="en-US" sz="3200" b="1" dirty="0"/>
              <a:t>The proposed pax traffic numbers are highly speculative and simply unrealistic (examples)</a:t>
            </a:r>
            <a:endParaRPr lang="en-ZA" sz="3200" b="1" dirty="0"/>
          </a:p>
        </p:txBody>
      </p:sp>
      <p:graphicFrame>
        <p:nvGraphicFramePr>
          <p:cNvPr id="8" name="Table 7">
            <a:extLst>
              <a:ext uri="{FF2B5EF4-FFF2-40B4-BE49-F238E27FC236}">
                <a16:creationId xmlns:a16="http://schemas.microsoft.com/office/drawing/2014/main" id="{40102414-AC5F-480B-A45A-674A83B6C8CE}"/>
              </a:ext>
            </a:extLst>
          </p:cNvPr>
          <p:cNvGraphicFramePr>
            <a:graphicFrameLocks noGrp="1"/>
          </p:cNvGraphicFramePr>
          <p:nvPr>
            <p:extLst>
              <p:ext uri="{D42A27DB-BD31-4B8C-83A1-F6EECF244321}">
                <p14:modId xmlns:p14="http://schemas.microsoft.com/office/powerpoint/2010/main" val="846631868"/>
              </p:ext>
            </p:extLst>
          </p:nvPr>
        </p:nvGraphicFramePr>
        <p:xfrm>
          <a:off x="449941" y="1716258"/>
          <a:ext cx="10362798" cy="640080"/>
        </p:xfrm>
        <a:graphic>
          <a:graphicData uri="http://schemas.openxmlformats.org/drawingml/2006/table">
            <a:tbl>
              <a:tblPr firstRow="1" bandRow="1">
                <a:tableStyleId>{5C22544A-7EE6-4342-B048-85BDC9FD1C3A}</a:tableStyleId>
              </a:tblPr>
              <a:tblGrid>
                <a:gridCol w="5181399">
                  <a:extLst>
                    <a:ext uri="{9D8B030D-6E8A-4147-A177-3AD203B41FA5}">
                      <a16:colId xmlns:a16="http://schemas.microsoft.com/office/drawing/2014/main" val="2407372048"/>
                    </a:ext>
                  </a:extLst>
                </a:gridCol>
                <a:gridCol w="5181399">
                  <a:extLst>
                    <a:ext uri="{9D8B030D-6E8A-4147-A177-3AD203B41FA5}">
                      <a16:colId xmlns:a16="http://schemas.microsoft.com/office/drawing/2014/main" val="2279552894"/>
                    </a:ext>
                  </a:extLst>
                </a:gridCol>
              </a:tblGrid>
              <a:tr h="518942">
                <a:tc>
                  <a:txBody>
                    <a:bodyPr/>
                    <a:lstStyle/>
                    <a:p>
                      <a:r>
                        <a:rPr lang="en-US" sz="1800" b="1" kern="1200" dirty="0">
                          <a:solidFill>
                            <a:schemeClr val="lt1"/>
                          </a:solidFill>
                          <a:effectLst/>
                          <a:latin typeface="+mn-lt"/>
                          <a:ea typeface="+mn-ea"/>
                          <a:cs typeface="+mn-cs"/>
                        </a:rPr>
                        <a:t>Total AdM projected domestic pax from Maputo</a:t>
                      </a:r>
                      <a:endParaRPr lang="en-ZA" dirty="0"/>
                    </a:p>
                  </a:txBody>
                  <a:tcPr/>
                </a:tc>
                <a:tc>
                  <a:txBody>
                    <a:bodyPr/>
                    <a:lstStyle/>
                    <a:p>
                      <a:r>
                        <a:rPr lang="en-US" sz="1800" b="1" kern="1200" dirty="0">
                          <a:solidFill>
                            <a:schemeClr val="lt1"/>
                          </a:solidFill>
                          <a:effectLst/>
                          <a:latin typeface="+mn-lt"/>
                          <a:ea typeface="+mn-ea"/>
                          <a:cs typeface="+mn-cs"/>
                        </a:rPr>
                        <a:t>AdM detailed projected domestic pax per route from Maputo</a:t>
                      </a:r>
                      <a:endParaRPr lang="en-ZA" dirty="0"/>
                    </a:p>
                  </a:txBody>
                  <a:tcPr/>
                </a:tc>
                <a:extLst>
                  <a:ext uri="{0D108BD9-81ED-4DB2-BD59-A6C34878D82A}">
                    <a16:rowId xmlns:a16="http://schemas.microsoft.com/office/drawing/2014/main" val="4032246744"/>
                  </a:ext>
                </a:extLst>
              </a:tr>
            </a:tbl>
          </a:graphicData>
        </a:graphic>
      </p:graphicFrame>
      <p:pic>
        <p:nvPicPr>
          <p:cNvPr id="11" name="Picture 10">
            <a:extLst>
              <a:ext uri="{FF2B5EF4-FFF2-40B4-BE49-F238E27FC236}">
                <a16:creationId xmlns:a16="http://schemas.microsoft.com/office/drawing/2014/main" id="{C414A957-BC50-42B1-BE02-2F40202D99A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52398" y="2332665"/>
            <a:ext cx="5191204" cy="3119513"/>
          </a:xfrm>
          <a:prstGeom prst="rect">
            <a:avLst/>
          </a:prstGeom>
          <a:noFill/>
          <a:ln>
            <a:noFill/>
          </a:ln>
        </p:spPr>
      </p:pic>
      <p:pic>
        <p:nvPicPr>
          <p:cNvPr id="12" name="Picture 11">
            <a:extLst>
              <a:ext uri="{FF2B5EF4-FFF2-40B4-BE49-F238E27FC236}">
                <a16:creationId xmlns:a16="http://schemas.microsoft.com/office/drawing/2014/main" id="{00AA85D3-84FB-4A57-B838-B966F173245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641145" y="2308991"/>
            <a:ext cx="4572000" cy="3119513"/>
          </a:xfrm>
          <a:prstGeom prst="rect">
            <a:avLst/>
          </a:prstGeom>
          <a:noFill/>
          <a:ln>
            <a:noFill/>
          </a:ln>
        </p:spPr>
      </p:pic>
      <p:sp>
        <p:nvSpPr>
          <p:cNvPr id="2" name="Rectangle 1">
            <a:extLst>
              <a:ext uri="{FF2B5EF4-FFF2-40B4-BE49-F238E27FC236}">
                <a16:creationId xmlns:a16="http://schemas.microsoft.com/office/drawing/2014/main" id="{7ED8EBD2-08CB-44E0-90DD-7889BC4370F8}"/>
              </a:ext>
            </a:extLst>
          </p:cNvPr>
          <p:cNvSpPr/>
          <p:nvPr/>
        </p:nvSpPr>
        <p:spPr>
          <a:xfrm>
            <a:off x="441303" y="5698071"/>
            <a:ext cx="10399684" cy="923330"/>
          </a:xfrm>
          <a:prstGeom prst="rect">
            <a:avLst/>
          </a:prstGeom>
        </p:spPr>
        <p:txBody>
          <a:bodyPr wrap="square">
            <a:spAutoFit/>
          </a:bodyPr>
          <a:lstStyle/>
          <a:p>
            <a:pPr algn="just">
              <a:spcAft>
                <a:spcPts val="0"/>
              </a:spcAft>
            </a:pPr>
            <a:r>
              <a:rPr lang="en-US" dirty="0">
                <a:solidFill>
                  <a:srgbClr val="002A6C"/>
                </a:solidFill>
              </a:rPr>
              <a:t>The routes from to most other domestic destinations have identical numbers as pax projections. </a:t>
            </a:r>
          </a:p>
          <a:p>
            <a:pPr algn="just">
              <a:spcAft>
                <a:spcPts val="0"/>
              </a:spcAft>
            </a:pPr>
            <a:r>
              <a:rPr lang="en-US" dirty="0">
                <a:solidFill>
                  <a:srgbClr val="002A6C"/>
                </a:solidFill>
              </a:rPr>
              <a:t>However, no pax traffic is expected on the Beira – Tete route (as is contained in the AdM proposal) as Tete would be served from Maputo, according to the Pax projections.</a:t>
            </a:r>
            <a:endParaRPr lang="en-ZA" dirty="0">
              <a:effectLst/>
            </a:endParaRPr>
          </a:p>
        </p:txBody>
      </p:sp>
      <p:sp>
        <p:nvSpPr>
          <p:cNvPr id="9" name="Footer Placeholder 4">
            <a:extLst>
              <a:ext uri="{FF2B5EF4-FFF2-40B4-BE49-F238E27FC236}">
                <a16:creationId xmlns:a16="http://schemas.microsoft.com/office/drawing/2014/main" id="{15520FE5-2937-47B6-9286-58A2B19375EA}"/>
              </a:ext>
            </a:extLst>
          </p:cNvPr>
          <p:cNvSpPr>
            <a:spLocks noGrp="1"/>
          </p:cNvSpPr>
          <p:nvPr>
            <p:ph type="ftr" sz="quarter" idx="3"/>
          </p:nvPr>
        </p:nvSpPr>
        <p:spPr>
          <a:xfrm>
            <a:off x="2421206" y="6458842"/>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915834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875FC7-7EAA-4E32-B68E-5AD4EBE6B32E}"/>
              </a:ext>
            </a:extLst>
          </p:cNvPr>
          <p:cNvSpPr>
            <a:spLocks noGrp="1"/>
          </p:cNvSpPr>
          <p:nvPr>
            <p:ph idx="1"/>
          </p:nvPr>
        </p:nvSpPr>
        <p:spPr>
          <a:xfrm>
            <a:off x="333829" y="1068320"/>
            <a:ext cx="10363200" cy="635765"/>
          </a:xfrm>
        </p:spPr>
        <p:txBody>
          <a:bodyPr>
            <a:normAutofit/>
          </a:bodyPr>
          <a:lstStyle/>
          <a:p>
            <a:r>
              <a:rPr lang="en-US" b="1" dirty="0"/>
              <a:t>Over border (International) flights from Beira</a:t>
            </a:r>
            <a:endParaRPr lang="en-ZA" dirty="0">
              <a:effectLst/>
            </a:endParaRPr>
          </a:p>
        </p:txBody>
      </p:sp>
      <p:sp>
        <p:nvSpPr>
          <p:cNvPr id="5" name="Title 4">
            <a:extLst>
              <a:ext uri="{FF2B5EF4-FFF2-40B4-BE49-F238E27FC236}">
                <a16:creationId xmlns:a16="http://schemas.microsoft.com/office/drawing/2014/main" id="{DF2AA3F1-FFED-4B5D-8D8F-DD722A1ED3D1}"/>
              </a:ext>
            </a:extLst>
          </p:cNvPr>
          <p:cNvSpPr>
            <a:spLocks noGrp="1"/>
          </p:cNvSpPr>
          <p:nvPr>
            <p:ph type="title"/>
          </p:nvPr>
        </p:nvSpPr>
        <p:spPr>
          <a:xfrm>
            <a:off x="218119" y="157866"/>
            <a:ext cx="11306223" cy="978729"/>
          </a:xfrm>
        </p:spPr>
        <p:txBody>
          <a:bodyPr/>
          <a:lstStyle/>
          <a:p>
            <a:r>
              <a:rPr lang="en-US" sz="3200" b="1" dirty="0"/>
              <a:t>The proposed pax traffic numbers are highly speculative and simply unrealistic (examples)</a:t>
            </a:r>
            <a:endParaRPr lang="en-ZA" sz="3200" b="1" dirty="0"/>
          </a:p>
        </p:txBody>
      </p:sp>
      <p:graphicFrame>
        <p:nvGraphicFramePr>
          <p:cNvPr id="8" name="Table 7">
            <a:extLst>
              <a:ext uri="{FF2B5EF4-FFF2-40B4-BE49-F238E27FC236}">
                <a16:creationId xmlns:a16="http://schemas.microsoft.com/office/drawing/2014/main" id="{40102414-AC5F-480B-A45A-674A83B6C8CE}"/>
              </a:ext>
            </a:extLst>
          </p:cNvPr>
          <p:cNvGraphicFramePr>
            <a:graphicFrameLocks noGrp="1"/>
          </p:cNvGraphicFramePr>
          <p:nvPr>
            <p:extLst>
              <p:ext uri="{D42A27DB-BD31-4B8C-83A1-F6EECF244321}">
                <p14:modId xmlns:p14="http://schemas.microsoft.com/office/powerpoint/2010/main" val="1648555912"/>
              </p:ext>
            </p:extLst>
          </p:nvPr>
        </p:nvGraphicFramePr>
        <p:xfrm>
          <a:off x="449941" y="1716258"/>
          <a:ext cx="10362798" cy="640080"/>
        </p:xfrm>
        <a:graphic>
          <a:graphicData uri="http://schemas.openxmlformats.org/drawingml/2006/table">
            <a:tbl>
              <a:tblPr firstRow="1" bandRow="1">
                <a:tableStyleId>{5C22544A-7EE6-4342-B048-85BDC9FD1C3A}</a:tableStyleId>
              </a:tblPr>
              <a:tblGrid>
                <a:gridCol w="5181399">
                  <a:extLst>
                    <a:ext uri="{9D8B030D-6E8A-4147-A177-3AD203B41FA5}">
                      <a16:colId xmlns:a16="http://schemas.microsoft.com/office/drawing/2014/main" val="2407372048"/>
                    </a:ext>
                  </a:extLst>
                </a:gridCol>
                <a:gridCol w="5181399">
                  <a:extLst>
                    <a:ext uri="{9D8B030D-6E8A-4147-A177-3AD203B41FA5}">
                      <a16:colId xmlns:a16="http://schemas.microsoft.com/office/drawing/2014/main" val="2279552894"/>
                    </a:ext>
                  </a:extLst>
                </a:gridCol>
              </a:tblGrid>
              <a:tr h="518942">
                <a:tc>
                  <a:txBody>
                    <a:bodyPr/>
                    <a:lstStyle/>
                    <a:p>
                      <a:r>
                        <a:rPr lang="en-US" sz="1800" b="1" kern="1200" dirty="0">
                          <a:solidFill>
                            <a:schemeClr val="lt1"/>
                          </a:solidFill>
                          <a:effectLst/>
                          <a:latin typeface="+mn-lt"/>
                          <a:ea typeface="+mn-ea"/>
                          <a:cs typeface="+mn-cs"/>
                        </a:rPr>
                        <a:t>Total AdM projected international pax from Beira</a:t>
                      </a:r>
                      <a:endParaRPr lang="en-ZA" dirty="0"/>
                    </a:p>
                  </a:txBody>
                  <a:tcPr/>
                </a:tc>
                <a:tc>
                  <a:txBody>
                    <a:bodyPr/>
                    <a:lstStyle/>
                    <a:p>
                      <a:r>
                        <a:rPr lang="en-US" sz="1800" b="1" kern="1200" dirty="0">
                          <a:solidFill>
                            <a:schemeClr val="lt1"/>
                          </a:solidFill>
                          <a:effectLst/>
                          <a:latin typeface="+mn-lt"/>
                          <a:ea typeface="+mn-ea"/>
                          <a:cs typeface="+mn-cs"/>
                        </a:rPr>
                        <a:t>AdM detailed projected international pax per route from Beira</a:t>
                      </a:r>
                      <a:endParaRPr lang="en-ZA" dirty="0"/>
                    </a:p>
                  </a:txBody>
                  <a:tcPr/>
                </a:tc>
                <a:extLst>
                  <a:ext uri="{0D108BD9-81ED-4DB2-BD59-A6C34878D82A}">
                    <a16:rowId xmlns:a16="http://schemas.microsoft.com/office/drawing/2014/main" val="4032246744"/>
                  </a:ext>
                </a:extLst>
              </a:tr>
            </a:tbl>
          </a:graphicData>
        </a:graphic>
      </p:graphicFrame>
      <p:pic>
        <p:nvPicPr>
          <p:cNvPr id="11" name="Picture 10">
            <a:extLst>
              <a:ext uri="{FF2B5EF4-FFF2-40B4-BE49-F238E27FC236}">
                <a16:creationId xmlns:a16="http://schemas.microsoft.com/office/drawing/2014/main" id="{E4039AD4-7C47-4764-84B1-B312606D377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49941" y="2368510"/>
            <a:ext cx="5163068" cy="3421169"/>
          </a:xfrm>
          <a:prstGeom prst="rect">
            <a:avLst/>
          </a:prstGeom>
          <a:noFill/>
          <a:ln>
            <a:noFill/>
          </a:ln>
        </p:spPr>
      </p:pic>
      <p:pic>
        <p:nvPicPr>
          <p:cNvPr id="12" name="Picture 11">
            <a:extLst>
              <a:ext uri="{FF2B5EF4-FFF2-40B4-BE49-F238E27FC236}">
                <a16:creationId xmlns:a16="http://schemas.microsoft.com/office/drawing/2014/main" id="{4DF740CF-8C83-4461-B1D8-293962EBF82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631340" y="2356337"/>
            <a:ext cx="4370789" cy="3433341"/>
          </a:xfrm>
          <a:prstGeom prst="rect">
            <a:avLst/>
          </a:prstGeom>
          <a:noFill/>
          <a:ln>
            <a:noFill/>
          </a:ln>
        </p:spPr>
      </p:pic>
      <p:sp>
        <p:nvSpPr>
          <p:cNvPr id="2" name="Rectangle 1">
            <a:extLst>
              <a:ext uri="{FF2B5EF4-FFF2-40B4-BE49-F238E27FC236}">
                <a16:creationId xmlns:a16="http://schemas.microsoft.com/office/drawing/2014/main" id="{ED6BAC2C-BF0E-4E91-9A9C-374DA87CF5D2}"/>
              </a:ext>
            </a:extLst>
          </p:cNvPr>
          <p:cNvSpPr/>
          <p:nvPr/>
        </p:nvSpPr>
        <p:spPr>
          <a:xfrm>
            <a:off x="449941" y="5849033"/>
            <a:ext cx="11037710" cy="646331"/>
          </a:xfrm>
          <a:prstGeom prst="rect">
            <a:avLst/>
          </a:prstGeom>
        </p:spPr>
        <p:txBody>
          <a:bodyPr wrap="square">
            <a:spAutoFit/>
          </a:bodyPr>
          <a:lstStyle/>
          <a:p>
            <a:pPr marL="285750" indent="-285750" algn="just">
              <a:spcAft>
                <a:spcPts val="0"/>
              </a:spcAft>
              <a:buFont typeface="Arial" panose="020B0604020202020204" pitchFamily="34" charset="0"/>
              <a:buChar char="•"/>
            </a:pPr>
            <a:r>
              <a:rPr lang="en-US" dirty="0">
                <a:solidFill>
                  <a:srgbClr val="002A6C"/>
                </a:solidFill>
              </a:rPr>
              <a:t>Two routes from Beira to Harare and Johannesburg have identical numbers as pax projections. </a:t>
            </a:r>
          </a:p>
          <a:p>
            <a:pPr marL="285750" indent="-285750" algn="just">
              <a:spcAft>
                <a:spcPts val="0"/>
              </a:spcAft>
              <a:buFont typeface="Arial" panose="020B0604020202020204" pitchFamily="34" charset="0"/>
              <a:buChar char="•"/>
            </a:pPr>
            <a:r>
              <a:rPr lang="en-US" dirty="0">
                <a:solidFill>
                  <a:srgbClr val="002A6C"/>
                </a:solidFill>
              </a:rPr>
              <a:t>However, no pax traffic is expected on the Beira – Tete route, as is contained in the AdM proposal. </a:t>
            </a:r>
            <a:endParaRPr lang="en-ZA" dirty="0">
              <a:effectLst/>
            </a:endParaRPr>
          </a:p>
        </p:txBody>
      </p:sp>
      <p:sp>
        <p:nvSpPr>
          <p:cNvPr id="9" name="Footer Placeholder 4">
            <a:extLst>
              <a:ext uri="{FF2B5EF4-FFF2-40B4-BE49-F238E27FC236}">
                <a16:creationId xmlns:a16="http://schemas.microsoft.com/office/drawing/2014/main" id="{7AACF97D-B896-40DE-9FF9-0B34054A649F}"/>
              </a:ext>
            </a:extLst>
          </p:cNvPr>
          <p:cNvSpPr>
            <a:spLocks noGrp="1"/>
          </p:cNvSpPr>
          <p:nvPr>
            <p:ph type="ftr" sz="quarter" idx="3"/>
          </p:nvPr>
        </p:nvSpPr>
        <p:spPr>
          <a:xfrm>
            <a:off x="1847912" y="6328599"/>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488734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875FC7-7EAA-4E32-B68E-5AD4EBE6B32E}"/>
              </a:ext>
            </a:extLst>
          </p:cNvPr>
          <p:cNvSpPr>
            <a:spLocks noGrp="1"/>
          </p:cNvSpPr>
          <p:nvPr>
            <p:ph idx="1"/>
          </p:nvPr>
        </p:nvSpPr>
        <p:spPr>
          <a:xfrm>
            <a:off x="333829" y="1068320"/>
            <a:ext cx="10363200" cy="635765"/>
          </a:xfrm>
        </p:spPr>
        <p:txBody>
          <a:bodyPr>
            <a:normAutofit/>
          </a:bodyPr>
          <a:lstStyle/>
          <a:p>
            <a:r>
              <a:rPr lang="en-US" b="1" dirty="0"/>
              <a:t>Domestic flights from Beira</a:t>
            </a:r>
            <a:endParaRPr lang="en-ZA" dirty="0">
              <a:effectLst/>
            </a:endParaRPr>
          </a:p>
        </p:txBody>
      </p:sp>
      <p:sp>
        <p:nvSpPr>
          <p:cNvPr id="5" name="Title 4">
            <a:extLst>
              <a:ext uri="{FF2B5EF4-FFF2-40B4-BE49-F238E27FC236}">
                <a16:creationId xmlns:a16="http://schemas.microsoft.com/office/drawing/2014/main" id="{DF2AA3F1-FFED-4B5D-8D8F-DD722A1ED3D1}"/>
              </a:ext>
            </a:extLst>
          </p:cNvPr>
          <p:cNvSpPr>
            <a:spLocks noGrp="1"/>
          </p:cNvSpPr>
          <p:nvPr>
            <p:ph type="title"/>
          </p:nvPr>
        </p:nvSpPr>
        <p:spPr>
          <a:xfrm>
            <a:off x="218119" y="157866"/>
            <a:ext cx="11306223" cy="978729"/>
          </a:xfrm>
        </p:spPr>
        <p:txBody>
          <a:bodyPr/>
          <a:lstStyle/>
          <a:p>
            <a:r>
              <a:rPr lang="en-US" sz="3200" b="1" dirty="0"/>
              <a:t>The proposed pax traffic numbers are highly speculative and simply unrealistic (examples)</a:t>
            </a:r>
            <a:endParaRPr lang="en-ZA" sz="3200" b="1" dirty="0"/>
          </a:p>
        </p:txBody>
      </p:sp>
      <p:graphicFrame>
        <p:nvGraphicFramePr>
          <p:cNvPr id="8" name="Table 7">
            <a:extLst>
              <a:ext uri="{FF2B5EF4-FFF2-40B4-BE49-F238E27FC236}">
                <a16:creationId xmlns:a16="http://schemas.microsoft.com/office/drawing/2014/main" id="{40102414-AC5F-480B-A45A-674A83B6C8CE}"/>
              </a:ext>
            </a:extLst>
          </p:cNvPr>
          <p:cNvGraphicFramePr>
            <a:graphicFrameLocks noGrp="1"/>
          </p:cNvGraphicFramePr>
          <p:nvPr>
            <p:extLst>
              <p:ext uri="{D42A27DB-BD31-4B8C-83A1-F6EECF244321}">
                <p14:modId xmlns:p14="http://schemas.microsoft.com/office/powerpoint/2010/main" val="2280437505"/>
              </p:ext>
            </p:extLst>
          </p:nvPr>
        </p:nvGraphicFramePr>
        <p:xfrm>
          <a:off x="449941" y="1716258"/>
          <a:ext cx="10362798" cy="518942"/>
        </p:xfrm>
        <a:graphic>
          <a:graphicData uri="http://schemas.openxmlformats.org/drawingml/2006/table">
            <a:tbl>
              <a:tblPr firstRow="1" bandRow="1">
                <a:tableStyleId>{5C22544A-7EE6-4342-B048-85BDC9FD1C3A}</a:tableStyleId>
              </a:tblPr>
              <a:tblGrid>
                <a:gridCol w="5181399">
                  <a:extLst>
                    <a:ext uri="{9D8B030D-6E8A-4147-A177-3AD203B41FA5}">
                      <a16:colId xmlns:a16="http://schemas.microsoft.com/office/drawing/2014/main" val="2407372048"/>
                    </a:ext>
                  </a:extLst>
                </a:gridCol>
                <a:gridCol w="5181399">
                  <a:extLst>
                    <a:ext uri="{9D8B030D-6E8A-4147-A177-3AD203B41FA5}">
                      <a16:colId xmlns:a16="http://schemas.microsoft.com/office/drawing/2014/main" val="2279552894"/>
                    </a:ext>
                  </a:extLst>
                </a:gridCol>
              </a:tblGrid>
              <a:tr h="518942">
                <a:tc>
                  <a:txBody>
                    <a:bodyPr/>
                    <a:lstStyle/>
                    <a:p>
                      <a:r>
                        <a:rPr lang="en-US" sz="1800" b="1" kern="1200" dirty="0">
                          <a:solidFill>
                            <a:schemeClr val="lt1"/>
                          </a:solidFill>
                          <a:effectLst/>
                          <a:latin typeface="+mn-lt"/>
                          <a:ea typeface="+mn-ea"/>
                          <a:cs typeface="+mn-cs"/>
                        </a:rPr>
                        <a:t>AdM total projected total pax from Beira</a:t>
                      </a:r>
                      <a:endParaRPr lang="en-ZA" dirty="0"/>
                    </a:p>
                  </a:txBody>
                  <a:tcPr/>
                </a:tc>
                <a:tc>
                  <a:txBody>
                    <a:bodyPr/>
                    <a:lstStyle/>
                    <a:p>
                      <a:r>
                        <a:rPr lang="en-US" sz="1800" b="1" kern="1200" dirty="0">
                          <a:solidFill>
                            <a:schemeClr val="lt1"/>
                          </a:solidFill>
                          <a:effectLst/>
                          <a:latin typeface="+mn-lt"/>
                          <a:ea typeface="+mn-ea"/>
                          <a:cs typeface="+mn-cs"/>
                        </a:rPr>
                        <a:t>AdM detailed projected pax per route from Beira</a:t>
                      </a:r>
                      <a:endParaRPr lang="en-ZA" dirty="0"/>
                    </a:p>
                  </a:txBody>
                  <a:tcPr/>
                </a:tc>
                <a:extLst>
                  <a:ext uri="{0D108BD9-81ED-4DB2-BD59-A6C34878D82A}">
                    <a16:rowId xmlns:a16="http://schemas.microsoft.com/office/drawing/2014/main" val="4032246744"/>
                  </a:ext>
                </a:extLst>
              </a:tr>
            </a:tbl>
          </a:graphicData>
        </a:graphic>
      </p:graphicFrame>
      <p:pic>
        <p:nvPicPr>
          <p:cNvPr id="9" name="Picture 8">
            <a:extLst>
              <a:ext uri="{FF2B5EF4-FFF2-40B4-BE49-F238E27FC236}">
                <a16:creationId xmlns:a16="http://schemas.microsoft.com/office/drawing/2014/main" id="{6AE72C42-421F-4A6C-9BB2-B04CFBD5463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49941" y="2264876"/>
            <a:ext cx="5181397" cy="3554480"/>
          </a:xfrm>
          <a:prstGeom prst="rect">
            <a:avLst/>
          </a:prstGeom>
          <a:noFill/>
          <a:ln>
            <a:noFill/>
          </a:ln>
        </p:spPr>
      </p:pic>
      <p:pic>
        <p:nvPicPr>
          <p:cNvPr id="10" name="Picture 9">
            <a:extLst>
              <a:ext uri="{FF2B5EF4-FFF2-40B4-BE49-F238E27FC236}">
                <a16:creationId xmlns:a16="http://schemas.microsoft.com/office/drawing/2014/main" id="{EF0A9842-1F0B-4278-8E4F-DC775168EC0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631339" y="2215719"/>
            <a:ext cx="5181399" cy="3573961"/>
          </a:xfrm>
          <a:prstGeom prst="rect">
            <a:avLst/>
          </a:prstGeom>
          <a:noFill/>
          <a:ln>
            <a:noFill/>
          </a:ln>
        </p:spPr>
      </p:pic>
      <p:sp>
        <p:nvSpPr>
          <p:cNvPr id="13" name="Rectangle 12">
            <a:extLst>
              <a:ext uri="{FF2B5EF4-FFF2-40B4-BE49-F238E27FC236}">
                <a16:creationId xmlns:a16="http://schemas.microsoft.com/office/drawing/2014/main" id="{1C86EFDD-5815-41AE-BB33-5ACDDD472540}"/>
              </a:ext>
            </a:extLst>
          </p:cNvPr>
          <p:cNvSpPr/>
          <p:nvPr/>
        </p:nvSpPr>
        <p:spPr>
          <a:xfrm>
            <a:off x="449941" y="5849033"/>
            <a:ext cx="11037710" cy="646331"/>
          </a:xfrm>
          <a:prstGeom prst="rect">
            <a:avLst/>
          </a:prstGeom>
        </p:spPr>
        <p:txBody>
          <a:bodyPr wrap="square">
            <a:spAutoFit/>
          </a:bodyPr>
          <a:lstStyle/>
          <a:p>
            <a:pPr marL="285750" indent="-285750" algn="just">
              <a:spcAft>
                <a:spcPts val="0"/>
              </a:spcAft>
              <a:buFont typeface="Arial" panose="020B0604020202020204" pitchFamily="34" charset="0"/>
              <a:buChar char="•"/>
            </a:pPr>
            <a:r>
              <a:rPr lang="en-US" dirty="0">
                <a:solidFill>
                  <a:srgbClr val="002A6C"/>
                </a:solidFill>
              </a:rPr>
              <a:t>Four routes from Beira (all to Nacala) have identical numbers as pax projections. </a:t>
            </a:r>
          </a:p>
          <a:p>
            <a:pPr marL="285750" indent="-285750" algn="just">
              <a:spcAft>
                <a:spcPts val="0"/>
              </a:spcAft>
              <a:buFont typeface="Arial" panose="020B0604020202020204" pitchFamily="34" charset="0"/>
              <a:buChar char="•"/>
            </a:pPr>
            <a:r>
              <a:rPr lang="en-US" dirty="0">
                <a:solidFill>
                  <a:srgbClr val="002A6C"/>
                </a:solidFill>
              </a:rPr>
              <a:t>However, no pax traffic is expected on the Beira – Tete route, as is contained in the AdM proposal. </a:t>
            </a:r>
            <a:endParaRPr lang="en-ZA" dirty="0">
              <a:effectLst/>
            </a:endParaRPr>
          </a:p>
        </p:txBody>
      </p:sp>
      <p:sp>
        <p:nvSpPr>
          <p:cNvPr id="11" name="Footer Placeholder 4">
            <a:extLst>
              <a:ext uri="{FF2B5EF4-FFF2-40B4-BE49-F238E27FC236}">
                <a16:creationId xmlns:a16="http://schemas.microsoft.com/office/drawing/2014/main" id="{CF6939AC-8F53-4023-915E-DEF6A57DBC55}"/>
              </a:ext>
            </a:extLst>
          </p:cNvPr>
          <p:cNvSpPr>
            <a:spLocks noGrp="1"/>
          </p:cNvSpPr>
          <p:nvPr>
            <p:ph type="ftr" sz="quarter" idx="3"/>
          </p:nvPr>
        </p:nvSpPr>
        <p:spPr>
          <a:xfrm>
            <a:off x="2185368" y="6325231"/>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4170071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7A2904-773F-4A41-8D60-072B7EAA95BB}"/>
              </a:ext>
            </a:extLst>
          </p:cNvPr>
          <p:cNvSpPr>
            <a:spLocks noGrp="1"/>
          </p:cNvSpPr>
          <p:nvPr>
            <p:ph idx="1"/>
          </p:nvPr>
        </p:nvSpPr>
        <p:spPr>
          <a:xfrm>
            <a:off x="668468" y="1513967"/>
            <a:ext cx="10363200" cy="3451928"/>
          </a:xfrm>
        </p:spPr>
        <p:txBody>
          <a:bodyPr>
            <a:normAutofit/>
          </a:bodyPr>
          <a:lstStyle/>
          <a:p>
            <a:pPr lvl="0" fontAlgn="base"/>
            <a:r>
              <a:rPr lang="en-US" dirty="0"/>
              <a:t>Overall pax traffic in Mozambique is sparse (not dense) and most of the affected airports are really located far from LAM/MEX' hub in Maputo. </a:t>
            </a:r>
          </a:p>
          <a:p>
            <a:pPr lvl="0" fontAlgn="base"/>
            <a:r>
              <a:rPr lang="en-US" dirty="0"/>
              <a:t>One just cannot expect that demand would suddenly rise to the levels of capacity increases envisaged </a:t>
            </a:r>
          </a:p>
          <a:p>
            <a:pPr lvl="0" fontAlgn="base"/>
            <a:r>
              <a:rPr lang="en-US" dirty="0"/>
              <a:t>The launch of new routes, networks or new types of operations result in start-up losses for airlines, which have to be considered within the context of limited financial resources</a:t>
            </a:r>
          </a:p>
        </p:txBody>
      </p:sp>
      <p:sp>
        <p:nvSpPr>
          <p:cNvPr id="5" name="Title 4">
            <a:extLst>
              <a:ext uri="{FF2B5EF4-FFF2-40B4-BE49-F238E27FC236}">
                <a16:creationId xmlns:a16="http://schemas.microsoft.com/office/drawing/2014/main" id="{D127F205-F666-4928-A74A-71B4CA7C0A9D}"/>
              </a:ext>
            </a:extLst>
          </p:cNvPr>
          <p:cNvSpPr>
            <a:spLocks noGrp="1"/>
          </p:cNvSpPr>
          <p:nvPr>
            <p:ph type="title"/>
          </p:nvPr>
        </p:nvSpPr>
        <p:spPr/>
        <p:txBody>
          <a:bodyPr/>
          <a:lstStyle/>
          <a:p>
            <a:r>
              <a:rPr lang="en-ZA" dirty="0"/>
              <a:t> </a:t>
            </a:r>
          </a:p>
        </p:txBody>
      </p:sp>
      <p:sp>
        <p:nvSpPr>
          <p:cNvPr id="6" name="Title 4">
            <a:extLst>
              <a:ext uri="{FF2B5EF4-FFF2-40B4-BE49-F238E27FC236}">
                <a16:creationId xmlns:a16="http://schemas.microsoft.com/office/drawing/2014/main" id="{52092D41-6689-453E-B2AE-2DE91A498273}"/>
              </a:ext>
            </a:extLst>
          </p:cNvPr>
          <p:cNvSpPr txBox="1">
            <a:spLocks/>
          </p:cNvSpPr>
          <p:nvPr/>
        </p:nvSpPr>
        <p:spPr>
          <a:xfrm>
            <a:off x="218119" y="157866"/>
            <a:ext cx="11306223" cy="978729"/>
          </a:xfrm>
          <a:prstGeom prst="rect">
            <a:avLst/>
          </a:prstGeom>
        </p:spPr>
        <p:txBody>
          <a:bodyPr vert="horz" lIns="91440" tIns="45720" rIns="91440" bIns="45720" rtlCol="0" anchor="b" anchorCtr="0">
            <a:spAutoFit/>
          </a:bodyPr>
          <a:lstStyle>
            <a:lvl1pPr algn="l" defTabSz="914400" rtl="0" eaLnBrk="1" latinLnBrk="0" hangingPunct="1">
              <a:lnSpc>
                <a:spcPct val="90000"/>
              </a:lnSpc>
              <a:spcBef>
                <a:spcPct val="0"/>
              </a:spcBef>
              <a:buNone/>
              <a:defRPr sz="4400" kern="1200">
                <a:solidFill>
                  <a:srgbClr val="BA0C2F"/>
                </a:solidFill>
                <a:latin typeface="+mj-lt"/>
                <a:ea typeface="+mj-ea"/>
                <a:cs typeface="+mj-cs"/>
              </a:defRPr>
            </a:lvl1pPr>
          </a:lstStyle>
          <a:p>
            <a:r>
              <a:rPr lang="en-US" sz="3200" b="1" dirty="0"/>
              <a:t>The proposed Pax traffic numbers are highly speculative and simply unrealistic (examples)</a:t>
            </a:r>
            <a:endParaRPr lang="en-ZA" sz="3200" b="1" dirty="0"/>
          </a:p>
        </p:txBody>
      </p:sp>
      <p:sp>
        <p:nvSpPr>
          <p:cNvPr id="7" name="Footer Placeholder 4">
            <a:extLst>
              <a:ext uri="{FF2B5EF4-FFF2-40B4-BE49-F238E27FC236}">
                <a16:creationId xmlns:a16="http://schemas.microsoft.com/office/drawing/2014/main" id="{FE3DCF00-C0E7-407C-BD7C-7048558D67EA}"/>
              </a:ext>
            </a:extLst>
          </p:cNvPr>
          <p:cNvSpPr>
            <a:spLocks noGrp="1"/>
          </p:cNvSpPr>
          <p:nvPr>
            <p:ph type="ftr" sz="quarter" idx="3"/>
          </p:nvPr>
        </p:nvSpPr>
        <p:spPr>
          <a:xfrm>
            <a:off x="2688492" y="6241162"/>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3226017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C371CF-2808-4E4F-B0B0-082D58B6518A}"/>
              </a:ext>
            </a:extLst>
          </p:cNvPr>
          <p:cNvSpPr>
            <a:spLocks noGrp="1"/>
          </p:cNvSpPr>
          <p:nvPr>
            <p:ph type="title"/>
          </p:nvPr>
        </p:nvSpPr>
        <p:spPr>
          <a:xfrm>
            <a:off x="203200" y="0"/>
            <a:ext cx="10363200" cy="590931"/>
          </a:xfrm>
        </p:spPr>
        <p:txBody>
          <a:bodyPr/>
          <a:lstStyle/>
          <a:p>
            <a:r>
              <a:rPr lang="en-ZA" sz="3600" b="1" dirty="0"/>
              <a:t>LAM - Aircraft and Seat Capacity expansion</a:t>
            </a:r>
            <a:endParaRPr lang="en-ZA" sz="3600" dirty="0"/>
          </a:p>
        </p:txBody>
      </p:sp>
      <p:pic>
        <p:nvPicPr>
          <p:cNvPr id="6" name="Content Placeholder 11">
            <a:extLst>
              <a:ext uri="{FF2B5EF4-FFF2-40B4-BE49-F238E27FC236}">
                <a16:creationId xmlns:a16="http://schemas.microsoft.com/office/drawing/2014/main" id="{0138FA8B-4D2B-40EE-8B65-50E9A2E88029}"/>
              </a:ext>
            </a:extLst>
          </p:cNvPr>
          <p:cNvPicPr>
            <a:picLocks noChangeAspect="1"/>
          </p:cNvPicPr>
          <p:nvPr/>
        </p:nvPicPr>
        <p:blipFill>
          <a:blip r:embed="rId2"/>
          <a:stretch>
            <a:fillRect/>
          </a:stretch>
        </p:blipFill>
        <p:spPr>
          <a:xfrm>
            <a:off x="1354913" y="771710"/>
            <a:ext cx="5790351" cy="3414397"/>
          </a:xfrm>
          <a:prstGeom prst="rect">
            <a:avLst/>
          </a:prstGeom>
        </p:spPr>
      </p:pic>
      <p:sp>
        <p:nvSpPr>
          <p:cNvPr id="7" name="Rectangle 6">
            <a:extLst>
              <a:ext uri="{FF2B5EF4-FFF2-40B4-BE49-F238E27FC236}">
                <a16:creationId xmlns:a16="http://schemas.microsoft.com/office/drawing/2014/main" id="{0E830325-B894-4D40-A031-0DD89FF2A11E}"/>
              </a:ext>
            </a:extLst>
          </p:cNvPr>
          <p:cNvSpPr/>
          <p:nvPr/>
        </p:nvSpPr>
        <p:spPr>
          <a:xfrm>
            <a:off x="508000" y="4379091"/>
            <a:ext cx="11013440" cy="2308324"/>
          </a:xfrm>
          <a:prstGeom prst="rect">
            <a:avLst/>
          </a:prstGeom>
        </p:spPr>
        <p:txBody>
          <a:bodyPr wrap="square">
            <a:spAutoFit/>
          </a:bodyPr>
          <a:lstStyle/>
          <a:p>
            <a:pPr marL="285750" indent="-285750">
              <a:buFont typeface="Arial" panose="020B0604020202020204" pitchFamily="34" charset="0"/>
              <a:buChar char="•"/>
            </a:pPr>
            <a:r>
              <a:rPr lang="en-US" dirty="0"/>
              <a:t>The AdM proposal assumes an immediate large increase of 71% in LAM's fleet by five 5 regional aircraft - it currently has 7 aircraft) and 48% more seat capacity, effectively developing a new regional airline with turboprop aircraft. </a:t>
            </a:r>
          </a:p>
          <a:p>
            <a:pPr marL="285750" indent="-285750">
              <a:buFont typeface="Arial" panose="020B0604020202020204" pitchFamily="34" charset="0"/>
              <a:buChar char="•"/>
            </a:pPr>
            <a:r>
              <a:rPr lang="en-US" dirty="0"/>
              <a:t>LAM is however under financial pressure and needs to refocus its operations within the context of a competitive market, which would probably require more direct flights (more frequency) with smaller sized equipment as a priority. </a:t>
            </a:r>
            <a:endParaRPr lang="en-ZA" dirty="0"/>
          </a:p>
          <a:p>
            <a:pPr marL="285750" indent="-285750">
              <a:buFont typeface="Arial" panose="020B0604020202020204" pitchFamily="34" charset="0"/>
              <a:buChar char="•"/>
            </a:pPr>
            <a:r>
              <a:rPr lang="en-US" dirty="0">
                <a:solidFill>
                  <a:srgbClr val="000000"/>
                </a:solidFill>
                <a:latin typeface="Gill Sans MT" panose="020B0502020104020203" pitchFamily="34" charset="0"/>
                <a:ea typeface="Times New Roman" panose="02020603050405020304" pitchFamily="18" charset="0"/>
                <a:cs typeface="Times New Roman" panose="02020603050405020304" pitchFamily="18" charset="0"/>
              </a:rPr>
              <a:t>The expansion of an unprofitable State-owned airline generally hampers new entry into and competition in an air transport market. </a:t>
            </a:r>
            <a:endParaRPr lang="en-ZA" dirty="0"/>
          </a:p>
        </p:txBody>
      </p:sp>
      <p:sp>
        <p:nvSpPr>
          <p:cNvPr id="8" name="Oval 7">
            <a:extLst>
              <a:ext uri="{FF2B5EF4-FFF2-40B4-BE49-F238E27FC236}">
                <a16:creationId xmlns:a16="http://schemas.microsoft.com/office/drawing/2014/main" id="{7191C3C3-E491-4F23-854C-AD519EB9579A}"/>
              </a:ext>
            </a:extLst>
          </p:cNvPr>
          <p:cNvSpPr/>
          <p:nvPr/>
        </p:nvSpPr>
        <p:spPr>
          <a:xfrm>
            <a:off x="2989649" y="3477244"/>
            <a:ext cx="472403" cy="853601"/>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Oval 9">
            <a:extLst>
              <a:ext uri="{FF2B5EF4-FFF2-40B4-BE49-F238E27FC236}">
                <a16:creationId xmlns:a16="http://schemas.microsoft.com/office/drawing/2014/main" id="{DA69B95C-032E-4B80-AF1D-1C401C4AB7B2}"/>
              </a:ext>
            </a:extLst>
          </p:cNvPr>
          <p:cNvSpPr/>
          <p:nvPr/>
        </p:nvSpPr>
        <p:spPr>
          <a:xfrm>
            <a:off x="5597790" y="3510380"/>
            <a:ext cx="472403" cy="853601"/>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Footer Placeholder 4">
            <a:extLst>
              <a:ext uri="{FF2B5EF4-FFF2-40B4-BE49-F238E27FC236}">
                <a16:creationId xmlns:a16="http://schemas.microsoft.com/office/drawing/2014/main" id="{FF0EABAE-25B2-46A0-99BD-26AC9AEADCB2}"/>
              </a:ext>
            </a:extLst>
          </p:cNvPr>
          <p:cNvSpPr>
            <a:spLocks noGrp="1"/>
          </p:cNvSpPr>
          <p:nvPr>
            <p:ph type="ftr" sz="quarter" idx="3"/>
          </p:nvPr>
        </p:nvSpPr>
        <p:spPr>
          <a:xfrm>
            <a:off x="2050563" y="6506175"/>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2702382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89F377-36F7-43D6-865D-6F5F1A63D2EF}"/>
              </a:ext>
            </a:extLst>
          </p:cNvPr>
          <p:cNvSpPr>
            <a:spLocks noGrp="1"/>
          </p:cNvSpPr>
          <p:nvPr>
            <p:ph type="title"/>
          </p:nvPr>
        </p:nvSpPr>
        <p:spPr>
          <a:xfrm>
            <a:off x="619383" y="3133532"/>
            <a:ext cx="10363200" cy="590931"/>
          </a:xfrm>
        </p:spPr>
        <p:txBody>
          <a:bodyPr/>
          <a:lstStyle/>
          <a:p>
            <a:r>
              <a:rPr lang="en-ZA" sz="3600" b="1" dirty="0"/>
              <a:t>Selected Airport and Airline Pax Metrics (Statistics)</a:t>
            </a:r>
          </a:p>
        </p:txBody>
      </p:sp>
      <p:sp>
        <p:nvSpPr>
          <p:cNvPr id="6" name="Footer Placeholder 4">
            <a:extLst>
              <a:ext uri="{FF2B5EF4-FFF2-40B4-BE49-F238E27FC236}">
                <a16:creationId xmlns:a16="http://schemas.microsoft.com/office/drawing/2014/main" id="{F4D2607C-EA1E-410F-90C2-E6F0B71A1EA1}"/>
              </a:ext>
            </a:extLst>
          </p:cNvPr>
          <p:cNvSpPr>
            <a:spLocks noGrp="1"/>
          </p:cNvSpPr>
          <p:nvPr>
            <p:ph type="ftr" sz="quarter" idx="3"/>
          </p:nvPr>
        </p:nvSpPr>
        <p:spPr>
          <a:xfrm>
            <a:off x="2730695" y="6301720"/>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23899593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DD0F2CA-8871-48E9-9E99-B1AF9DDF918F}"/>
              </a:ext>
            </a:extLst>
          </p:cNvPr>
          <p:cNvSpPr>
            <a:spLocks noGrp="1"/>
          </p:cNvSpPr>
          <p:nvPr>
            <p:ph type="title"/>
          </p:nvPr>
        </p:nvSpPr>
        <p:spPr>
          <a:xfrm>
            <a:off x="619837" y="108281"/>
            <a:ext cx="10363200" cy="535531"/>
          </a:xfrm>
        </p:spPr>
        <p:txBody>
          <a:bodyPr/>
          <a:lstStyle/>
          <a:p>
            <a:r>
              <a:rPr lang="en-US" sz="3200" b="1" dirty="0"/>
              <a:t>Annual Total Pax Throughput at all Mozambique airports</a:t>
            </a:r>
            <a:endParaRPr lang="en-ZA" sz="3200" b="1" dirty="0"/>
          </a:p>
        </p:txBody>
      </p:sp>
      <p:pic>
        <p:nvPicPr>
          <p:cNvPr id="7" name="Picture 6">
            <a:extLst>
              <a:ext uri="{FF2B5EF4-FFF2-40B4-BE49-F238E27FC236}">
                <a16:creationId xmlns:a16="http://schemas.microsoft.com/office/drawing/2014/main" id="{71D2891E-B940-4513-8F9A-D64EB028749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18866" y="849370"/>
            <a:ext cx="5978133" cy="2711231"/>
          </a:xfrm>
          <a:prstGeom prst="rect">
            <a:avLst/>
          </a:prstGeom>
          <a:noFill/>
          <a:ln>
            <a:noFill/>
          </a:ln>
        </p:spPr>
      </p:pic>
      <p:pic>
        <p:nvPicPr>
          <p:cNvPr id="8" name="Picture 7">
            <a:extLst>
              <a:ext uri="{FF2B5EF4-FFF2-40B4-BE49-F238E27FC236}">
                <a16:creationId xmlns:a16="http://schemas.microsoft.com/office/drawing/2014/main" id="{2FA3BDD1-A727-4AB8-BF18-B5D151CA322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296998" y="717769"/>
            <a:ext cx="5731510" cy="3261165"/>
          </a:xfrm>
          <a:prstGeom prst="rect">
            <a:avLst/>
          </a:prstGeom>
          <a:noFill/>
          <a:ln>
            <a:noFill/>
          </a:ln>
        </p:spPr>
      </p:pic>
      <p:pic>
        <p:nvPicPr>
          <p:cNvPr id="9" name="Picture 8">
            <a:extLst>
              <a:ext uri="{FF2B5EF4-FFF2-40B4-BE49-F238E27FC236}">
                <a16:creationId xmlns:a16="http://schemas.microsoft.com/office/drawing/2014/main" id="{385B2A4C-A789-4855-B338-0312D2E7A52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18866" y="4254500"/>
            <a:ext cx="5978132" cy="1400712"/>
          </a:xfrm>
          <a:prstGeom prst="rect">
            <a:avLst/>
          </a:prstGeom>
          <a:noFill/>
          <a:ln>
            <a:noFill/>
          </a:ln>
        </p:spPr>
      </p:pic>
      <p:sp>
        <p:nvSpPr>
          <p:cNvPr id="10" name="Oval 9">
            <a:extLst>
              <a:ext uri="{FF2B5EF4-FFF2-40B4-BE49-F238E27FC236}">
                <a16:creationId xmlns:a16="http://schemas.microsoft.com/office/drawing/2014/main" id="{5FE010B0-B3A4-4834-BD99-6C3C5A6E1F64}"/>
              </a:ext>
            </a:extLst>
          </p:cNvPr>
          <p:cNvSpPr/>
          <p:nvPr/>
        </p:nvSpPr>
        <p:spPr>
          <a:xfrm>
            <a:off x="1814051" y="986554"/>
            <a:ext cx="678425" cy="299238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Oval 10">
            <a:extLst>
              <a:ext uri="{FF2B5EF4-FFF2-40B4-BE49-F238E27FC236}">
                <a16:creationId xmlns:a16="http://schemas.microsoft.com/office/drawing/2014/main" id="{5C3BC690-D6D1-44D7-AB48-B875D241BD70}"/>
              </a:ext>
            </a:extLst>
          </p:cNvPr>
          <p:cNvSpPr/>
          <p:nvPr/>
        </p:nvSpPr>
        <p:spPr>
          <a:xfrm>
            <a:off x="651853" y="986554"/>
            <a:ext cx="678425" cy="299238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Footer Placeholder 4">
            <a:extLst>
              <a:ext uri="{FF2B5EF4-FFF2-40B4-BE49-F238E27FC236}">
                <a16:creationId xmlns:a16="http://schemas.microsoft.com/office/drawing/2014/main" id="{E24E7DE4-F464-46CC-AD35-D6F26ACDAF19}"/>
              </a:ext>
            </a:extLst>
          </p:cNvPr>
          <p:cNvSpPr>
            <a:spLocks noGrp="1"/>
          </p:cNvSpPr>
          <p:nvPr>
            <p:ph type="ftr" sz="quarter" idx="3"/>
          </p:nvPr>
        </p:nvSpPr>
        <p:spPr>
          <a:xfrm>
            <a:off x="2730695" y="6301720"/>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3036776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1F80580-025D-4C34-81EE-2FA377E27BCB}"/>
              </a:ext>
            </a:extLst>
          </p:cNvPr>
          <p:cNvSpPr>
            <a:spLocks noGrp="1"/>
          </p:cNvSpPr>
          <p:nvPr>
            <p:ph type="title"/>
          </p:nvPr>
        </p:nvSpPr>
        <p:spPr>
          <a:xfrm>
            <a:off x="500576" y="601317"/>
            <a:ext cx="11466265" cy="954967"/>
          </a:xfrm>
        </p:spPr>
        <p:txBody>
          <a:bodyPr>
            <a:noAutofit/>
          </a:bodyPr>
          <a:lstStyle/>
          <a:p>
            <a:r>
              <a:rPr lang="en-US" sz="3200" b="1" dirty="0"/>
              <a:t>Relative Importance of Regional Scheduled Pax moved through the five Affected Airports</a:t>
            </a:r>
            <a:br>
              <a:rPr lang="en-ZA" sz="3200" dirty="0"/>
            </a:br>
            <a:endParaRPr lang="en-ZA" sz="3200" dirty="0"/>
          </a:p>
        </p:txBody>
      </p:sp>
      <p:pic>
        <p:nvPicPr>
          <p:cNvPr id="7" name="Picture 6">
            <a:extLst>
              <a:ext uri="{FF2B5EF4-FFF2-40B4-BE49-F238E27FC236}">
                <a16:creationId xmlns:a16="http://schemas.microsoft.com/office/drawing/2014/main" id="{89024487-6335-46FD-875E-999743CE024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1320092"/>
            <a:ext cx="6631207" cy="5299393"/>
          </a:xfrm>
          <a:prstGeom prst="rect">
            <a:avLst/>
          </a:prstGeom>
          <a:noFill/>
          <a:ln>
            <a:noFill/>
          </a:ln>
        </p:spPr>
      </p:pic>
      <p:sp>
        <p:nvSpPr>
          <p:cNvPr id="8" name="Oval 7">
            <a:extLst>
              <a:ext uri="{FF2B5EF4-FFF2-40B4-BE49-F238E27FC236}">
                <a16:creationId xmlns:a16="http://schemas.microsoft.com/office/drawing/2014/main" id="{1B473797-6524-4479-ABFE-976EB2544AC7}"/>
              </a:ext>
            </a:extLst>
          </p:cNvPr>
          <p:cNvSpPr/>
          <p:nvPr/>
        </p:nvSpPr>
        <p:spPr>
          <a:xfrm>
            <a:off x="3456182" y="2079523"/>
            <a:ext cx="835599" cy="2573207"/>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Oval 8">
            <a:extLst>
              <a:ext uri="{FF2B5EF4-FFF2-40B4-BE49-F238E27FC236}">
                <a16:creationId xmlns:a16="http://schemas.microsoft.com/office/drawing/2014/main" id="{D097EDFE-2AE2-4189-B856-95411F78B046}"/>
              </a:ext>
            </a:extLst>
          </p:cNvPr>
          <p:cNvSpPr/>
          <p:nvPr/>
        </p:nvSpPr>
        <p:spPr>
          <a:xfrm>
            <a:off x="5904758" y="2893156"/>
            <a:ext cx="625615" cy="1911974"/>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Oval 9">
            <a:extLst>
              <a:ext uri="{FF2B5EF4-FFF2-40B4-BE49-F238E27FC236}">
                <a16:creationId xmlns:a16="http://schemas.microsoft.com/office/drawing/2014/main" id="{271D67C7-A461-4A01-B54D-FEE975ECB7EC}"/>
              </a:ext>
            </a:extLst>
          </p:cNvPr>
          <p:cNvSpPr/>
          <p:nvPr/>
        </p:nvSpPr>
        <p:spPr>
          <a:xfrm>
            <a:off x="6659339" y="2893156"/>
            <a:ext cx="625615" cy="1911974"/>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Oval 10">
            <a:extLst>
              <a:ext uri="{FF2B5EF4-FFF2-40B4-BE49-F238E27FC236}">
                <a16:creationId xmlns:a16="http://schemas.microsoft.com/office/drawing/2014/main" id="{76EB55D9-588E-441E-A641-7CBCB4F7488D}"/>
              </a:ext>
            </a:extLst>
          </p:cNvPr>
          <p:cNvSpPr/>
          <p:nvPr/>
        </p:nvSpPr>
        <p:spPr>
          <a:xfrm>
            <a:off x="4291781" y="6359144"/>
            <a:ext cx="835599" cy="260341"/>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Footer Placeholder 4">
            <a:extLst>
              <a:ext uri="{FF2B5EF4-FFF2-40B4-BE49-F238E27FC236}">
                <a16:creationId xmlns:a16="http://schemas.microsoft.com/office/drawing/2014/main" id="{68A61C2B-0939-4C17-B830-58BEF67724D1}"/>
              </a:ext>
            </a:extLst>
          </p:cNvPr>
          <p:cNvSpPr>
            <a:spLocks noGrp="1"/>
          </p:cNvSpPr>
          <p:nvPr>
            <p:ph type="ftr" sz="quarter" idx="3"/>
          </p:nvPr>
        </p:nvSpPr>
        <p:spPr>
          <a:xfrm>
            <a:off x="1633415" y="6511544"/>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6979026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E9C143-BD32-47B7-8413-8B02664A46AC}"/>
              </a:ext>
            </a:extLst>
          </p:cNvPr>
          <p:cNvSpPr>
            <a:spLocks noGrp="1"/>
          </p:cNvSpPr>
          <p:nvPr>
            <p:ph type="title"/>
          </p:nvPr>
        </p:nvSpPr>
        <p:spPr>
          <a:xfrm>
            <a:off x="739726" y="182245"/>
            <a:ext cx="10515600" cy="646331"/>
          </a:xfrm>
        </p:spPr>
        <p:txBody>
          <a:bodyPr>
            <a:normAutofit/>
          </a:bodyPr>
          <a:lstStyle/>
          <a:p>
            <a:r>
              <a:rPr lang="en-US" sz="3600" b="1" dirty="0"/>
              <a:t>Total pax traffic throughput at the five Affected Airports</a:t>
            </a:r>
            <a:endParaRPr lang="en-ZA" sz="3600" dirty="0"/>
          </a:p>
        </p:txBody>
      </p:sp>
      <p:pic>
        <p:nvPicPr>
          <p:cNvPr id="7" name="Picture 6">
            <a:extLst>
              <a:ext uri="{FF2B5EF4-FFF2-40B4-BE49-F238E27FC236}">
                <a16:creationId xmlns:a16="http://schemas.microsoft.com/office/drawing/2014/main" id="{AA41C30D-59F6-497A-9378-752A870C49F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39726" y="828576"/>
            <a:ext cx="9440693" cy="3304588"/>
          </a:xfrm>
          <a:prstGeom prst="rect">
            <a:avLst/>
          </a:prstGeom>
          <a:noFill/>
          <a:ln>
            <a:noFill/>
          </a:ln>
        </p:spPr>
      </p:pic>
      <p:pic>
        <p:nvPicPr>
          <p:cNvPr id="8" name="Picture 7">
            <a:extLst>
              <a:ext uri="{FF2B5EF4-FFF2-40B4-BE49-F238E27FC236}">
                <a16:creationId xmlns:a16="http://schemas.microsoft.com/office/drawing/2014/main" id="{15C0FB33-833A-4F8D-9807-93C584294D6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49771" y="4188948"/>
            <a:ext cx="4009927" cy="2486807"/>
          </a:xfrm>
          <a:prstGeom prst="rect">
            <a:avLst/>
          </a:prstGeom>
          <a:noFill/>
          <a:ln>
            <a:noFill/>
          </a:ln>
        </p:spPr>
      </p:pic>
      <p:sp>
        <p:nvSpPr>
          <p:cNvPr id="9" name="Oval 8">
            <a:extLst>
              <a:ext uri="{FF2B5EF4-FFF2-40B4-BE49-F238E27FC236}">
                <a16:creationId xmlns:a16="http://schemas.microsoft.com/office/drawing/2014/main" id="{F5931839-4B1B-413C-8EE1-AF7128614D0D}"/>
              </a:ext>
            </a:extLst>
          </p:cNvPr>
          <p:cNvSpPr/>
          <p:nvPr/>
        </p:nvSpPr>
        <p:spPr>
          <a:xfrm>
            <a:off x="5010246" y="1030550"/>
            <a:ext cx="899651" cy="3102614"/>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Footer Placeholder 4">
            <a:extLst>
              <a:ext uri="{FF2B5EF4-FFF2-40B4-BE49-F238E27FC236}">
                <a16:creationId xmlns:a16="http://schemas.microsoft.com/office/drawing/2014/main" id="{9E3FB49A-941D-40FF-9A9D-DD7FFE4B35A3}"/>
              </a:ext>
            </a:extLst>
          </p:cNvPr>
          <p:cNvSpPr>
            <a:spLocks noGrp="1"/>
          </p:cNvSpPr>
          <p:nvPr>
            <p:ph type="ftr" sz="quarter" idx="3"/>
          </p:nvPr>
        </p:nvSpPr>
        <p:spPr>
          <a:xfrm>
            <a:off x="282916" y="6399028"/>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639939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B822387-83F0-4D0E-88DB-FF326B614CC8}"/>
              </a:ext>
            </a:extLst>
          </p:cNvPr>
          <p:cNvSpPr>
            <a:spLocks noGrp="1"/>
          </p:cNvSpPr>
          <p:nvPr>
            <p:ph type="dt" sz="half" idx="2"/>
          </p:nvPr>
        </p:nvSpPr>
        <p:spPr/>
        <p:txBody>
          <a:bodyPr/>
          <a:lstStyle/>
          <a:p>
            <a:fld id="{193355D5-F1DA-0F48-9E7E-0A3FEBF9FF84}" type="datetime1">
              <a:rPr lang="en-US" smtClean="0"/>
              <a:pPr/>
              <a:t>1/8/2018</a:t>
            </a:fld>
            <a:endParaRPr lang="en-US" dirty="0"/>
          </a:p>
        </p:txBody>
      </p:sp>
      <p:sp>
        <p:nvSpPr>
          <p:cNvPr id="5" name="Footer Placeholder 4">
            <a:extLst>
              <a:ext uri="{FF2B5EF4-FFF2-40B4-BE49-F238E27FC236}">
                <a16:creationId xmlns:a16="http://schemas.microsoft.com/office/drawing/2014/main" id="{AF61FF0E-98EF-46FE-8CF8-888A42801672}"/>
              </a:ext>
            </a:extLst>
          </p:cNvPr>
          <p:cNvSpPr>
            <a:spLocks noGrp="1"/>
          </p:cNvSpPr>
          <p:nvPr>
            <p:ph type="ftr" sz="quarter" idx="3"/>
          </p:nvPr>
        </p:nvSpPr>
        <p:spPr>
          <a:xfrm>
            <a:off x="887827" y="6301720"/>
            <a:ext cx="10902519" cy="458972"/>
          </a:xfrm>
        </p:spPr>
        <p:txBody>
          <a:bodyPr/>
          <a:lstStyle/>
          <a:p>
            <a:r>
              <a:rPr lang="en-US" b="1" dirty="0"/>
              <a:t>STTA - Study of the impact of closing six international/regional airports in Mozambique Part 2 </a:t>
            </a:r>
            <a:endParaRPr lang="en-ZA" dirty="0"/>
          </a:p>
          <a:p>
            <a:r>
              <a:rPr lang="pt-PT" b="1" dirty="0"/>
              <a:t>Detailed analysis of AdM proposal, metrics and impact study</a:t>
            </a:r>
            <a:endParaRPr lang="en-ZA" dirty="0"/>
          </a:p>
        </p:txBody>
      </p:sp>
      <p:sp>
        <p:nvSpPr>
          <p:cNvPr id="6" name="Slide Number Placeholder 5">
            <a:extLst>
              <a:ext uri="{FF2B5EF4-FFF2-40B4-BE49-F238E27FC236}">
                <a16:creationId xmlns:a16="http://schemas.microsoft.com/office/drawing/2014/main" id="{87944A75-1174-4285-BD51-87FA6F8C600B}"/>
              </a:ext>
            </a:extLst>
          </p:cNvPr>
          <p:cNvSpPr>
            <a:spLocks noGrp="1"/>
          </p:cNvSpPr>
          <p:nvPr>
            <p:ph type="sldNum" sz="quarter" idx="4"/>
          </p:nvPr>
        </p:nvSpPr>
        <p:spPr/>
        <p:txBody>
          <a:bodyPr/>
          <a:lstStyle/>
          <a:p>
            <a:fld id="{42782948-4DBE-204D-AB9E-B65E067054AE}" type="slidenum">
              <a:rPr lang="en-US" smtClean="0"/>
              <a:pPr/>
              <a:t>3</a:t>
            </a:fld>
            <a:endParaRPr lang="en-US" dirty="0"/>
          </a:p>
        </p:txBody>
      </p:sp>
      <p:sp>
        <p:nvSpPr>
          <p:cNvPr id="8" name="Title 7">
            <a:extLst>
              <a:ext uri="{FF2B5EF4-FFF2-40B4-BE49-F238E27FC236}">
                <a16:creationId xmlns:a16="http://schemas.microsoft.com/office/drawing/2014/main" id="{3D0EE312-22AB-47C0-9BE8-61325B69E52B}"/>
              </a:ext>
            </a:extLst>
          </p:cNvPr>
          <p:cNvSpPr>
            <a:spLocks noGrp="1"/>
          </p:cNvSpPr>
          <p:nvPr>
            <p:ph type="title"/>
          </p:nvPr>
        </p:nvSpPr>
        <p:spPr>
          <a:xfrm>
            <a:off x="675250" y="2530801"/>
            <a:ext cx="11115096" cy="1089529"/>
          </a:xfrm>
        </p:spPr>
        <p:txBody>
          <a:bodyPr/>
          <a:lstStyle/>
          <a:p>
            <a:r>
              <a:rPr lang="pt-PT" sz="3600" b="1" dirty="0"/>
              <a:t>Analysis of AdM proposed benefits of reducing entry points</a:t>
            </a:r>
            <a:endParaRPr lang="pt-PT" sz="3600" dirty="0"/>
          </a:p>
        </p:txBody>
      </p:sp>
    </p:spTree>
    <p:extLst>
      <p:ext uri="{BB962C8B-B14F-4D97-AF65-F5344CB8AC3E}">
        <p14:creationId xmlns:p14="http://schemas.microsoft.com/office/powerpoint/2010/main" val="40685802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1C7AEBE-825F-49C7-8AE5-564130B29D3E}"/>
              </a:ext>
            </a:extLst>
          </p:cNvPr>
          <p:cNvSpPr txBox="1">
            <a:spLocks/>
          </p:cNvSpPr>
          <p:nvPr/>
        </p:nvSpPr>
        <p:spPr>
          <a:xfrm>
            <a:off x="360435" y="279324"/>
            <a:ext cx="11606406" cy="626012"/>
          </a:xfrm>
          <a:prstGeom prst="rect">
            <a:avLst/>
          </a:prstGeom>
        </p:spPr>
        <p:txBody>
          <a:bodyPr vert="horz" lIns="91440" tIns="45720" rIns="91440" bIns="45720" rtlCol="0" anchor="b" anchorCtr="0">
            <a:noAutofit/>
          </a:bodyPr>
          <a:lstStyle>
            <a:lvl1pPr algn="l" defTabSz="914400" rtl="0" eaLnBrk="1" latinLnBrk="0" hangingPunct="1">
              <a:lnSpc>
                <a:spcPct val="90000"/>
              </a:lnSpc>
              <a:spcBef>
                <a:spcPct val="0"/>
              </a:spcBef>
              <a:buNone/>
              <a:defRPr sz="4400" kern="1200">
                <a:solidFill>
                  <a:srgbClr val="BA0C2F"/>
                </a:solidFill>
                <a:latin typeface="+mj-lt"/>
                <a:ea typeface="+mj-ea"/>
                <a:cs typeface="+mj-cs"/>
              </a:defRPr>
            </a:lvl1pPr>
          </a:lstStyle>
          <a:p>
            <a:r>
              <a:rPr lang="en-US" sz="2800" b="1" dirty="0"/>
              <a:t>Origin and Destination Regional Scheduled Pax Traffic carried by each airline at affected airports</a:t>
            </a:r>
            <a:endParaRPr lang="en-ZA" sz="2800" dirty="0"/>
          </a:p>
        </p:txBody>
      </p:sp>
      <p:pic>
        <p:nvPicPr>
          <p:cNvPr id="7" name="Picture 6">
            <a:extLst>
              <a:ext uri="{FF2B5EF4-FFF2-40B4-BE49-F238E27FC236}">
                <a16:creationId xmlns:a16="http://schemas.microsoft.com/office/drawing/2014/main" id="{EEF2F373-BAE2-4CB7-97E7-A69E52E1D28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60435" y="1088217"/>
            <a:ext cx="6532734" cy="3130697"/>
          </a:xfrm>
          <a:prstGeom prst="rect">
            <a:avLst/>
          </a:prstGeom>
          <a:noFill/>
          <a:ln>
            <a:noFill/>
          </a:ln>
        </p:spPr>
      </p:pic>
      <p:pic>
        <p:nvPicPr>
          <p:cNvPr id="8" name="Picture 7">
            <a:extLst>
              <a:ext uri="{FF2B5EF4-FFF2-40B4-BE49-F238E27FC236}">
                <a16:creationId xmlns:a16="http://schemas.microsoft.com/office/drawing/2014/main" id="{7CED5A5A-1178-4F2C-8C2E-74A28300B33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893169" y="3429000"/>
            <a:ext cx="4938396" cy="3239086"/>
          </a:xfrm>
          <a:prstGeom prst="rect">
            <a:avLst/>
          </a:prstGeom>
          <a:noFill/>
          <a:ln>
            <a:noFill/>
          </a:ln>
        </p:spPr>
      </p:pic>
      <p:sp>
        <p:nvSpPr>
          <p:cNvPr id="9" name="Footer Placeholder 4">
            <a:extLst>
              <a:ext uri="{FF2B5EF4-FFF2-40B4-BE49-F238E27FC236}">
                <a16:creationId xmlns:a16="http://schemas.microsoft.com/office/drawing/2014/main" id="{6D79F030-1E1C-4DC6-9F17-C14B7E510514}"/>
              </a:ext>
            </a:extLst>
          </p:cNvPr>
          <p:cNvSpPr>
            <a:spLocks noGrp="1"/>
          </p:cNvSpPr>
          <p:nvPr>
            <p:ph type="ftr" sz="quarter" idx="3"/>
          </p:nvPr>
        </p:nvSpPr>
        <p:spPr>
          <a:xfrm>
            <a:off x="114104" y="6513092"/>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1840758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9BA335F-88F2-4066-B126-EB235680B6C0}"/>
              </a:ext>
            </a:extLst>
          </p:cNvPr>
          <p:cNvSpPr txBox="1">
            <a:spLocks/>
          </p:cNvSpPr>
          <p:nvPr/>
        </p:nvSpPr>
        <p:spPr>
          <a:xfrm>
            <a:off x="342313" y="-112542"/>
            <a:ext cx="11507373" cy="1325563"/>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rgbClr val="BA0C2F"/>
                </a:solidFill>
                <a:latin typeface="+mj-lt"/>
                <a:ea typeface="+mj-ea"/>
                <a:cs typeface="+mj-cs"/>
              </a:defRPr>
            </a:lvl1pPr>
          </a:lstStyle>
          <a:p>
            <a:r>
              <a:rPr lang="en-US" sz="3200" b="1" dirty="0"/>
              <a:t>Percentage of Origin and Destination Pax traffic carried by each airline at affected airports</a:t>
            </a:r>
            <a:endParaRPr lang="en-ZA" sz="3200" dirty="0"/>
          </a:p>
        </p:txBody>
      </p:sp>
      <p:pic>
        <p:nvPicPr>
          <p:cNvPr id="7" name="Picture 6">
            <a:extLst>
              <a:ext uri="{FF2B5EF4-FFF2-40B4-BE49-F238E27FC236}">
                <a16:creationId xmlns:a16="http://schemas.microsoft.com/office/drawing/2014/main" id="{1729EE25-C1C8-4FBE-8CDA-4982B7CCCB5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99403" y="1213021"/>
            <a:ext cx="6668087" cy="2894744"/>
          </a:xfrm>
          <a:prstGeom prst="rect">
            <a:avLst/>
          </a:prstGeom>
          <a:noFill/>
          <a:ln>
            <a:noFill/>
          </a:ln>
        </p:spPr>
      </p:pic>
      <p:pic>
        <p:nvPicPr>
          <p:cNvPr id="8" name="Picture 7">
            <a:extLst>
              <a:ext uri="{FF2B5EF4-FFF2-40B4-BE49-F238E27FC236}">
                <a16:creationId xmlns:a16="http://schemas.microsoft.com/office/drawing/2014/main" id="{99AF7439-7EF7-48E5-87DF-19B6F472A16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275341" y="3429000"/>
            <a:ext cx="4417256" cy="3250382"/>
          </a:xfrm>
          <a:prstGeom prst="rect">
            <a:avLst/>
          </a:prstGeom>
          <a:noFill/>
          <a:ln>
            <a:noFill/>
          </a:ln>
        </p:spPr>
      </p:pic>
      <p:sp>
        <p:nvSpPr>
          <p:cNvPr id="9" name="Footer Placeholder 4">
            <a:extLst>
              <a:ext uri="{FF2B5EF4-FFF2-40B4-BE49-F238E27FC236}">
                <a16:creationId xmlns:a16="http://schemas.microsoft.com/office/drawing/2014/main" id="{9FC738C7-F100-4D7E-B12F-3DCFD5E2508E}"/>
              </a:ext>
            </a:extLst>
          </p:cNvPr>
          <p:cNvSpPr>
            <a:spLocks noGrp="1"/>
          </p:cNvSpPr>
          <p:nvPr>
            <p:ph type="ftr" sz="quarter" idx="3"/>
          </p:nvPr>
        </p:nvSpPr>
        <p:spPr>
          <a:xfrm>
            <a:off x="1506805" y="6449896"/>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1183231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05A4FE4-00C9-44B0-9B13-41C1F28E827D}"/>
              </a:ext>
            </a:extLst>
          </p:cNvPr>
          <p:cNvSpPr txBox="1">
            <a:spLocks/>
          </p:cNvSpPr>
          <p:nvPr/>
        </p:nvSpPr>
        <p:spPr>
          <a:xfrm>
            <a:off x="838200" y="365125"/>
            <a:ext cx="10515600" cy="790788"/>
          </a:xfrm>
          <a:prstGeom prst="rect">
            <a:avLst/>
          </a:prstGeom>
        </p:spPr>
        <p:txBody>
          <a:bodyPr vert="horz" lIns="91440" tIns="45720" rIns="91440" bIns="45720" rtlCol="0" anchor="b" anchorCtr="0">
            <a:normAutofit fontScale="67500" lnSpcReduction="20000"/>
          </a:bodyPr>
          <a:lstStyle>
            <a:lvl1pPr algn="l" defTabSz="914400" rtl="0" eaLnBrk="1" latinLnBrk="0" hangingPunct="1">
              <a:lnSpc>
                <a:spcPct val="90000"/>
              </a:lnSpc>
              <a:spcBef>
                <a:spcPct val="0"/>
              </a:spcBef>
              <a:buNone/>
              <a:defRPr sz="4400" kern="1200">
                <a:solidFill>
                  <a:srgbClr val="BA0C2F"/>
                </a:solidFill>
                <a:latin typeface="+mj-lt"/>
                <a:ea typeface="+mj-ea"/>
                <a:cs typeface="+mj-cs"/>
              </a:defRPr>
            </a:lvl1pPr>
          </a:lstStyle>
          <a:p>
            <a:r>
              <a:rPr lang="en-US" sz="4700" b="1" dirty="0"/>
              <a:t>Detailed Routing of Regional Scheduled Pax Traffic at Affected Airports </a:t>
            </a:r>
            <a:r>
              <a:rPr lang="en-US" sz="2000" dirty="0"/>
              <a:t>(Part 1)</a:t>
            </a:r>
            <a:endParaRPr lang="en-ZA" sz="3600" dirty="0"/>
          </a:p>
        </p:txBody>
      </p:sp>
      <p:pic>
        <p:nvPicPr>
          <p:cNvPr id="7" name="Picture 6">
            <a:extLst>
              <a:ext uri="{FF2B5EF4-FFF2-40B4-BE49-F238E27FC236}">
                <a16:creationId xmlns:a16="http://schemas.microsoft.com/office/drawing/2014/main" id="{ADADFB9C-EACD-497B-BD58-2A21595823E9}"/>
              </a:ext>
            </a:extLst>
          </p:cNvPr>
          <p:cNvPicPr>
            <a:picLocks noChangeAspect="1"/>
          </p:cNvPicPr>
          <p:nvPr/>
        </p:nvPicPr>
        <p:blipFill>
          <a:blip r:embed="rId2"/>
          <a:stretch>
            <a:fillRect/>
          </a:stretch>
        </p:blipFill>
        <p:spPr>
          <a:xfrm>
            <a:off x="838200" y="1346558"/>
            <a:ext cx="7366960" cy="3337984"/>
          </a:xfrm>
          <a:prstGeom prst="rect">
            <a:avLst/>
          </a:prstGeom>
        </p:spPr>
      </p:pic>
      <p:pic>
        <p:nvPicPr>
          <p:cNvPr id="8" name="Picture 7">
            <a:extLst>
              <a:ext uri="{FF2B5EF4-FFF2-40B4-BE49-F238E27FC236}">
                <a16:creationId xmlns:a16="http://schemas.microsoft.com/office/drawing/2014/main" id="{170513C9-4270-4F58-A642-02251AA200EB}"/>
              </a:ext>
            </a:extLst>
          </p:cNvPr>
          <p:cNvPicPr>
            <a:picLocks noChangeAspect="1"/>
          </p:cNvPicPr>
          <p:nvPr/>
        </p:nvPicPr>
        <p:blipFill>
          <a:blip r:embed="rId3"/>
          <a:stretch>
            <a:fillRect/>
          </a:stretch>
        </p:blipFill>
        <p:spPr>
          <a:xfrm>
            <a:off x="8220697" y="1346558"/>
            <a:ext cx="3424641" cy="3337984"/>
          </a:xfrm>
          <a:prstGeom prst="rect">
            <a:avLst/>
          </a:prstGeom>
        </p:spPr>
      </p:pic>
      <p:sp>
        <p:nvSpPr>
          <p:cNvPr id="9" name="Oval 8">
            <a:extLst>
              <a:ext uri="{FF2B5EF4-FFF2-40B4-BE49-F238E27FC236}">
                <a16:creationId xmlns:a16="http://schemas.microsoft.com/office/drawing/2014/main" id="{D8284DD8-4BAF-4749-A1FE-464DEDDA2961}"/>
              </a:ext>
            </a:extLst>
          </p:cNvPr>
          <p:cNvSpPr/>
          <p:nvPr/>
        </p:nvSpPr>
        <p:spPr>
          <a:xfrm>
            <a:off x="8362336" y="1826963"/>
            <a:ext cx="3829664" cy="93098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Footer Placeholder 4">
            <a:extLst>
              <a:ext uri="{FF2B5EF4-FFF2-40B4-BE49-F238E27FC236}">
                <a16:creationId xmlns:a16="http://schemas.microsoft.com/office/drawing/2014/main" id="{56673C10-8357-4B5F-A87D-51AD98482625}"/>
              </a:ext>
            </a:extLst>
          </p:cNvPr>
          <p:cNvSpPr>
            <a:spLocks noGrp="1"/>
          </p:cNvSpPr>
          <p:nvPr>
            <p:ph type="ftr" sz="quarter" idx="3"/>
          </p:nvPr>
        </p:nvSpPr>
        <p:spPr>
          <a:xfrm>
            <a:off x="2730695" y="6301720"/>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20798021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2A775AA3-E804-478D-82D7-45001CEA4D6C}"/>
              </a:ext>
            </a:extLst>
          </p:cNvPr>
          <p:cNvSpPr txBox="1">
            <a:spLocks/>
          </p:cNvSpPr>
          <p:nvPr/>
        </p:nvSpPr>
        <p:spPr>
          <a:xfrm>
            <a:off x="570914" y="280718"/>
            <a:ext cx="10938816" cy="935869"/>
          </a:xfrm>
          <a:prstGeom prst="rect">
            <a:avLst/>
          </a:prstGeom>
        </p:spPr>
        <p:txBody>
          <a:bodyPr vert="horz" lIns="91440" tIns="45720" rIns="91440" bIns="45720" rtlCol="0" anchor="b" anchorCtr="0">
            <a:normAutofit fontScale="90000" lnSpcReduction="20000"/>
          </a:bodyPr>
          <a:lstStyle>
            <a:lvl1pPr algn="l" defTabSz="914400" rtl="0" eaLnBrk="1" latinLnBrk="0" hangingPunct="1">
              <a:lnSpc>
                <a:spcPct val="90000"/>
              </a:lnSpc>
              <a:spcBef>
                <a:spcPct val="0"/>
              </a:spcBef>
              <a:buNone/>
              <a:defRPr sz="4400" kern="1200">
                <a:solidFill>
                  <a:srgbClr val="BA0C2F"/>
                </a:solidFill>
                <a:latin typeface="+mj-lt"/>
                <a:ea typeface="+mj-ea"/>
                <a:cs typeface="+mj-cs"/>
              </a:defRPr>
            </a:lvl1pPr>
          </a:lstStyle>
          <a:p>
            <a:r>
              <a:rPr lang="en-US" sz="3900" b="1" dirty="0"/>
              <a:t>Detailed Routing of Regional Scheduled Pax Traffic at Affected Airports </a:t>
            </a:r>
            <a:r>
              <a:rPr lang="en-US" sz="1800" dirty="0"/>
              <a:t>(Part 2)</a:t>
            </a:r>
            <a:endParaRPr lang="en-ZA" sz="3200" dirty="0"/>
          </a:p>
        </p:txBody>
      </p:sp>
      <p:pic>
        <p:nvPicPr>
          <p:cNvPr id="7" name="Picture 6">
            <a:extLst>
              <a:ext uri="{FF2B5EF4-FFF2-40B4-BE49-F238E27FC236}">
                <a16:creationId xmlns:a16="http://schemas.microsoft.com/office/drawing/2014/main" id="{6B211843-0F07-40C8-B3C7-518053D837FC}"/>
              </a:ext>
            </a:extLst>
          </p:cNvPr>
          <p:cNvPicPr>
            <a:picLocks noChangeAspect="1"/>
          </p:cNvPicPr>
          <p:nvPr/>
        </p:nvPicPr>
        <p:blipFill>
          <a:blip r:embed="rId2"/>
          <a:stretch>
            <a:fillRect/>
          </a:stretch>
        </p:blipFill>
        <p:spPr>
          <a:xfrm>
            <a:off x="682270" y="1216587"/>
            <a:ext cx="6244131" cy="5142009"/>
          </a:xfrm>
          <a:prstGeom prst="rect">
            <a:avLst/>
          </a:prstGeom>
        </p:spPr>
      </p:pic>
      <p:pic>
        <p:nvPicPr>
          <p:cNvPr id="8" name="Picture 7">
            <a:extLst>
              <a:ext uri="{FF2B5EF4-FFF2-40B4-BE49-F238E27FC236}">
                <a16:creationId xmlns:a16="http://schemas.microsoft.com/office/drawing/2014/main" id="{D9E10ADA-3C9C-4F9D-A62F-9573EC9AB089}"/>
              </a:ext>
            </a:extLst>
          </p:cNvPr>
          <p:cNvPicPr>
            <a:picLocks noChangeAspect="1"/>
          </p:cNvPicPr>
          <p:nvPr/>
        </p:nvPicPr>
        <p:blipFill>
          <a:blip r:embed="rId3"/>
          <a:stretch>
            <a:fillRect/>
          </a:stretch>
        </p:blipFill>
        <p:spPr>
          <a:xfrm>
            <a:off x="7064790" y="1216587"/>
            <a:ext cx="2923272" cy="5178492"/>
          </a:xfrm>
          <a:prstGeom prst="rect">
            <a:avLst/>
          </a:prstGeom>
        </p:spPr>
      </p:pic>
      <p:sp>
        <p:nvSpPr>
          <p:cNvPr id="9" name="Oval 8">
            <a:extLst>
              <a:ext uri="{FF2B5EF4-FFF2-40B4-BE49-F238E27FC236}">
                <a16:creationId xmlns:a16="http://schemas.microsoft.com/office/drawing/2014/main" id="{D7E2B4DE-B777-4567-A2A4-D29EE92F5E33}"/>
              </a:ext>
            </a:extLst>
          </p:cNvPr>
          <p:cNvSpPr/>
          <p:nvPr/>
        </p:nvSpPr>
        <p:spPr>
          <a:xfrm>
            <a:off x="7064790" y="5862639"/>
            <a:ext cx="3200088" cy="302187"/>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Footer Placeholder 4">
            <a:extLst>
              <a:ext uri="{FF2B5EF4-FFF2-40B4-BE49-F238E27FC236}">
                <a16:creationId xmlns:a16="http://schemas.microsoft.com/office/drawing/2014/main" id="{EF4A2CD1-1FC2-4450-B85F-EE8159626B98}"/>
              </a:ext>
            </a:extLst>
          </p:cNvPr>
          <p:cNvSpPr>
            <a:spLocks noGrp="1"/>
          </p:cNvSpPr>
          <p:nvPr>
            <p:ph type="ftr" sz="quarter" idx="3"/>
          </p:nvPr>
        </p:nvSpPr>
        <p:spPr>
          <a:xfrm>
            <a:off x="2041379" y="6455298"/>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20297989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55DAFB5-5F25-4870-A4D9-3C3DCEB40767}"/>
              </a:ext>
            </a:extLst>
          </p:cNvPr>
          <p:cNvSpPr txBox="1">
            <a:spLocks/>
          </p:cNvSpPr>
          <p:nvPr/>
        </p:nvSpPr>
        <p:spPr>
          <a:xfrm>
            <a:off x="838200" y="365125"/>
            <a:ext cx="10515600" cy="830629"/>
          </a:xfrm>
          <a:prstGeom prst="rect">
            <a:avLst/>
          </a:prstGeom>
        </p:spPr>
        <p:txBody>
          <a:bodyPr vert="horz" lIns="91440" tIns="45720" rIns="91440" bIns="45720" rtlCol="0" anchor="b" anchorCtr="0">
            <a:normAutofit fontScale="67500" lnSpcReduction="20000"/>
          </a:bodyPr>
          <a:lstStyle>
            <a:lvl1pPr algn="l" defTabSz="914400" rtl="0" eaLnBrk="1" latinLnBrk="0" hangingPunct="1">
              <a:lnSpc>
                <a:spcPct val="90000"/>
              </a:lnSpc>
              <a:spcBef>
                <a:spcPct val="0"/>
              </a:spcBef>
              <a:buNone/>
              <a:defRPr sz="4400" kern="1200">
                <a:solidFill>
                  <a:srgbClr val="BA0C2F"/>
                </a:solidFill>
                <a:latin typeface="+mj-lt"/>
                <a:ea typeface="+mj-ea"/>
                <a:cs typeface="+mj-cs"/>
              </a:defRPr>
            </a:lvl1pPr>
          </a:lstStyle>
          <a:p>
            <a:r>
              <a:rPr lang="en-US" sz="4000" b="1" dirty="0"/>
              <a:t>Regional Scheduled Pax carried by Airlink directly to the Affected Airports</a:t>
            </a:r>
            <a:br>
              <a:rPr lang="en-ZA" dirty="0"/>
            </a:br>
            <a:endParaRPr lang="en-ZA" dirty="0"/>
          </a:p>
        </p:txBody>
      </p:sp>
      <p:pic>
        <p:nvPicPr>
          <p:cNvPr id="7" name="Picture 6">
            <a:extLst>
              <a:ext uri="{FF2B5EF4-FFF2-40B4-BE49-F238E27FC236}">
                <a16:creationId xmlns:a16="http://schemas.microsoft.com/office/drawing/2014/main" id="{3A63B463-BA69-4C63-B58B-72B5BD48F08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85825" y="1184946"/>
            <a:ext cx="6260563" cy="2557060"/>
          </a:xfrm>
          <a:prstGeom prst="rect">
            <a:avLst/>
          </a:prstGeom>
          <a:noFill/>
          <a:ln>
            <a:noFill/>
          </a:ln>
        </p:spPr>
      </p:pic>
      <p:pic>
        <p:nvPicPr>
          <p:cNvPr id="8" name="Picture 7">
            <a:extLst>
              <a:ext uri="{FF2B5EF4-FFF2-40B4-BE49-F238E27FC236}">
                <a16:creationId xmlns:a16="http://schemas.microsoft.com/office/drawing/2014/main" id="{A90FA4AC-B989-4211-B5EB-24D6B8BE279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85825" y="3904579"/>
            <a:ext cx="6260563" cy="2557060"/>
          </a:xfrm>
          <a:prstGeom prst="rect">
            <a:avLst/>
          </a:prstGeom>
          <a:noFill/>
          <a:ln>
            <a:noFill/>
          </a:ln>
        </p:spPr>
      </p:pic>
      <p:sp>
        <p:nvSpPr>
          <p:cNvPr id="9" name="Footer Placeholder 4">
            <a:extLst>
              <a:ext uri="{FF2B5EF4-FFF2-40B4-BE49-F238E27FC236}">
                <a16:creationId xmlns:a16="http://schemas.microsoft.com/office/drawing/2014/main" id="{B64E296C-D620-4BF8-848B-B28D75A49683}"/>
              </a:ext>
            </a:extLst>
          </p:cNvPr>
          <p:cNvSpPr>
            <a:spLocks noGrp="1"/>
          </p:cNvSpPr>
          <p:nvPr>
            <p:ph type="ftr" sz="quarter" idx="3"/>
          </p:nvPr>
        </p:nvSpPr>
        <p:spPr>
          <a:xfrm>
            <a:off x="2312572" y="6399028"/>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1191315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114C533-160A-48EA-B913-9746BF1E63C3}"/>
              </a:ext>
            </a:extLst>
          </p:cNvPr>
          <p:cNvSpPr txBox="1">
            <a:spLocks/>
          </p:cNvSpPr>
          <p:nvPr/>
        </p:nvSpPr>
        <p:spPr>
          <a:xfrm>
            <a:off x="500576" y="0"/>
            <a:ext cx="10515600" cy="1325563"/>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rgbClr val="BA0C2F"/>
                </a:solidFill>
                <a:latin typeface="+mj-lt"/>
                <a:ea typeface="+mj-ea"/>
                <a:cs typeface="+mj-cs"/>
              </a:defRPr>
            </a:lvl1pPr>
          </a:lstStyle>
          <a:p>
            <a:r>
              <a:rPr lang="en-US" sz="3600" b="1" dirty="0"/>
              <a:t>Percentage of all regional scheduled</a:t>
            </a:r>
            <a:r>
              <a:rPr lang="en-US" sz="3600" dirty="0"/>
              <a:t> </a:t>
            </a:r>
            <a:r>
              <a:rPr lang="en-US" sz="3600" b="1" dirty="0"/>
              <a:t>Pax generated by Airlink at all airports</a:t>
            </a:r>
            <a:endParaRPr lang="en-ZA" sz="2800" dirty="0"/>
          </a:p>
        </p:txBody>
      </p:sp>
      <p:pic>
        <p:nvPicPr>
          <p:cNvPr id="7" name="Picture 6">
            <a:extLst>
              <a:ext uri="{FF2B5EF4-FFF2-40B4-BE49-F238E27FC236}">
                <a16:creationId xmlns:a16="http://schemas.microsoft.com/office/drawing/2014/main" id="{997BC90F-3A94-4688-B5A5-7BD9A5EDF99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739388" y="1749450"/>
            <a:ext cx="7742238" cy="3359100"/>
          </a:xfrm>
          <a:prstGeom prst="rect">
            <a:avLst/>
          </a:prstGeom>
          <a:noFill/>
          <a:ln>
            <a:noFill/>
          </a:ln>
        </p:spPr>
      </p:pic>
      <p:sp>
        <p:nvSpPr>
          <p:cNvPr id="5" name="Footer Placeholder 4">
            <a:extLst>
              <a:ext uri="{FF2B5EF4-FFF2-40B4-BE49-F238E27FC236}">
                <a16:creationId xmlns:a16="http://schemas.microsoft.com/office/drawing/2014/main" id="{D0962236-961F-4F53-874F-0CDF7F76F6EC}"/>
              </a:ext>
            </a:extLst>
          </p:cNvPr>
          <p:cNvSpPr>
            <a:spLocks noGrp="1"/>
          </p:cNvSpPr>
          <p:nvPr>
            <p:ph type="ftr" sz="quarter" idx="3"/>
          </p:nvPr>
        </p:nvSpPr>
        <p:spPr>
          <a:xfrm>
            <a:off x="2312572" y="6353307"/>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35410709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DC231D0-A0B2-463D-BF4E-6B20AD7458C4}"/>
              </a:ext>
            </a:extLst>
          </p:cNvPr>
          <p:cNvSpPr>
            <a:spLocks noGrp="1"/>
          </p:cNvSpPr>
          <p:nvPr>
            <p:ph type="title"/>
          </p:nvPr>
        </p:nvSpPr>
        <p:spPr>
          <a:xfrm>
            <a:off x="2220350" y="1809793"/>
            <a:ext cx="7751299" cy="3637919"/>
          </a:xfrm>
        </p:spPr>
        <p:txBody>
          <a:bodyPr/>
          <a:lstStyle/>
          <a:p>
            <a:r>
              <a:rPr lang="en-US" sz="3600" b="1" dirty="0"/>
              <a:t>The calculated implications of the AdM proposal and Growth Scenario on: </a:t>
            </a:r>
            <a:br>
              <a:rPr lang="en-US" sz="3600" b="1" dirty="0"/>
            </a:br>
            <a:br>
              <a:rPr lang="en-US" sz="1000" b="1" dirty="0"/>
            </a:br>
            <a:r>
              <a:rPr lang="en-US" sz="3600" b="1" dirty="0"/>
              <a:t> - Pax Traffic Volumes</a:t>
            </a:r>
            <a:br>
              <a:rPr lang="en-US" sz="3600" b="1" dirty="0"/>
            </a:br>
            <a:br>
              <a:rPr lang="en-US" sz="1000" b="1" dirty="0"/>
            </a:br>
            <a:r>
              <a:rPr lang="en-US" sz="3600" b="1" dirty="0"/>
              <a:t> - The economy </a:t>
            </a:r>
            <a:br>
              <a:rPr lang="en-US" sz="3600" b="1" dirty="0"/>
            </a:br>
            <a:br>
              <a:rPr lang="en-US" sz="1000" b="1" dirty="0"/>
            </a:br>
            <a:r>
              <a:rPr lang="en-US" sz="3600" b="1" dirty="0"/>
              <a:t> - Investment and </a:t>
            </a:r>
            <a:br>
              <a:rPr lang="en-US" sz="3600" b="1" dirty="0"/>
            </a:br>
            <a:br>
              <a:rPr lang="en-US" sz="1000" b="1" dirty="0"/>
            </a:br>
            <a:r>
              <a:rPr lang="en-US" sz="3600" b="1" dirty="0"/>
              <a:t> - Employment</a:t>
            </a:r>
            <a:endParaRPr lang="en-ZA" sz="3600" b="1" dirty="0"/>
          </a:p>
        </p:txBody>
      </p:sp>
      <p:sp>
        <p:nvSpPr>
          <p:cNvPr id="7" name="Footer Placeholder 4">
            <a:extLst>
              <a:ext uri="{FF2B5EF4-FFF2-40B4-BE49-F238E27FC236}">
                <a16:creationId xmlns:a16="http://schemas.microsoft.com/office/drawing/2014/main" id="{BD5902BD-F592-4750-BC0E-9793D219FF10}"/>
              </a:ext>
            </a:extLst>
          </p:cNvPr>
          <p:cNvSpPr>
            <a:spLocks noGrp="1"/>
          </p:cNvSpPr>
          <p:nvPr>
            <p:ph type="ftr" sz="quarter" idx="3"/>
          </p:nvPr>
        </p:nvSpPr>
        <p:spPr>
          <a:xfrm>
            <a:off x="2404794" y="6399028"/>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36728693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DC231D0-A0B2-463D-BF4E-6B20AD7458C4}"/>
              </a:ext>
            </a:extLst>
          </p:cNvPr>
          <p:cNvSpPr>
            <a:spLocks noGrp="1"/>
          </p:cNvSpPr>
          <p:nvPr>
            <p:ph type="title"/>
          </p:nvPr>
        </p:nvSpPr>
        <p:spPr>
          <a:xfrm>
            <a:off x="619384" y="261854"/>
            <a:ext cx="10363200" cy="590931"/>
          </a:xfrm>
        </p:spPr>
        <p:txBody>
          <a:bodyPr/>
          <a:lstStyle/>
          <a:p>
            <a:r>
              <a:rPr lang="en-US" sz="3600" b="1" dirty="0"/>
              <a:t>The base model (assuming current trends will continue)</a:t>
            </a:r>
            <a:endParaRPr lang="en-ZA" sz="3600" b="1" dirty="0"/>
          </a:p>
        </p:txBody>
      </p:sp>
      <p:pic>
        <p:nvPicPr>
          <p:cNvPr id="6" name="Picture 5">
            <a:extLst>
              <a:ext uri="{FF2B5EF4-FFF2-40B4-BE49-F238E27FC236}">
                <a16:creationId xmlns:a16="http://schemas.microsoft.com/office/drawing/2014/main" id="{7F074C26-3956-4BF8-B47C-18CED7F65805}"/>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1535404" y="1228407"/>
            <a:ext cx="9121191" cy="4131384"/>
          </a:xfrm>
          <a:prstGeom prst="rect">
            <a:avLst/>
          </a:prstGeom>
          <a:noFill/>
          <a:ln>
            <a:noFill/>
          </a:ln>
        </p:spPr>
      </p:pic>
      <p:sp>
        <p:nvSpPr>
          <p:cNvPr id="7" name="Footer Placeholder 4">
            <a:extLst>
              <a:ext uri="{FF2B5EF4-FFF2-40B4-BE49-F238E27FC236}">
                <a16:creationId xmlns:a16="http://schemas.microsoft.com/office/drawing/2014/main" id="{8F185E0C-868C-4DA6-BD9A-0DCE59E7F65B}"/>
              </a:ext>
            </a:extLst>
          </p:cNvPr>
          <p:cNvSpPr>
            <a:spLocks noGrp="1"/>
          </p:cNvSpPr>
          <p:nvPr>
            <p:ph type="ftr" sz="quarter" idx="3"/>
          </p:nvPr>
        </p:nvSpPr>
        <p:spPr>
          <a:xfrm>
            <a:off x="2312571" y="6366660"/>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15177191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DC231D0-A0B2-463D-BF4E-6B20AD7458C4}"/>
              </a:ext>
            </a:extLst>
          </p:cNvPr>
          <p:cNvSpPr>
            <a:spLocks noGrp="1"/>
          </p:cNvSpPr>
          <p:nvPr>
            <p:ph type="title"/>
          </p:nvPr>
        </p:nvSpPr>
        <p:spPr>
          <a:xfrm>
            <a:off x="131870" y="111433"/>
            <a:ext cx="11928259" cy="609537"/>
          </a:xfrm>
        </p:spPr>
        <p:txBody>
          <a:bodyPr/>
          <a:lstStyle/>
          <a:p>
            <a:r>
              <a:rPr lang="en-US" sz="3600" b="1" dirty="0"/>
              <a:t>The total outcome of the AdM Proposal and the Growth Scenario</a:t>
            </a:r>
            <a:endParaRPr lang="en-ZA" sz="3600" b="1" dirty="0"/>
          </a:p>
        </p:txBody>
      </p:sp>
      <p:pic>
        <p:nvPicPr>
          <p:cNvPr id="6" name="Picture 5">
            <a:extLst>
              <a:ext uri="{FF2B5EF4-FFF2-40B4-BE49-F238E27FC236}">
                <a16:creationId xmlns:a16="http://schemas.microsoft.com/office/drawing/2014/main" id="{0FD2EE50-09A2-420A-A79A-44369F1BFE20}"/>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338028" y="866853"/>
            <a:ext cx="11056802" cy="4535141"/>
          </a:xfrm>
          <a:prstGeom prst="rect">
            <a:avLst/>
          </a:prstGeom>
          <a:noFill/>
          <a:ln>
            <a:noFill/>
          </a:ln>
        </p:spPr>
      </p:pic>
      <p:sp>
        <p:nvSpPr>
          <p:cNvPr id="7" name="Footer Placeholder 4">
            <a:extLst>
              <a:ext uri="{FF2B5EF4-FFF2-40B4-BE49-F238E27FC236}">
                <a16:creationId xmlns:a16="http://schemas.microsoft.com/office/drawing/2014/main" id="{5BC2ADA2-28D9-4C41-AFF1-DBFAD7B2E07F}"/>
              </a:ext>
            </a:extLst>
          </p:cNvPr>
          <p:cNvSpPr>
            <a:spLocks noGrp="1"/>
          </p:cNvSpPr>
          <p:nvPr>
            <p:ph type="ftr" sz="quarter" idx="3"/>
          </p:nvPr>
        </p:nvSpPr>
        <p:spPr>
          <a:xfrm>
            <a:off x="2083001" y="6311104"/>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8397086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DC231D0-A0B2-463D-BF4E-6B20AD7458C4}"/>
              </a:ext>
            </a:extLst>
          </p:cNvPr>
          <p:cNvSpPr>
            <a:spLocks noGrp="1"/>
          </p:cNvSpPr>
          <p:nvPr>
            <p:ph type="title"/>
          </p:nvPr>
        </p:nvSpPr>
        <p:spPr>
          <a:xfrm>
            <a:off x="669925" y="-69621"/>
            <a:ext cx="10363200" cy="1089529"/>
          </a:xfrm>
        </p:spPr>
        <p:txBody>
          <a:bodyPr/>
          <a:lstStyle/>
          <a:p>
            <a:r>
              <a:rPr lang="en-US" sz="3600" dirty="0"/>
              <a:t>The net impact (decrease and increase) of the AdM Proposal and the Growth Scenario to the base model</a:t>
            </a:r>
            <a:endParaRPr lang="en-ZA" sz="3600" dirty="0"/>
          </a:p>
        </p:txBody>
      </p:sp>
      <p:pic>
        <p:nvPicPr>
          <p:cNvPr id="6" name="Picture 5">
            <a:extLst>
              <a:ext uri="{FF2B5EF4-FFF2-40B4-BE49-F238E27FC236}">
                <a16:creationId xmlns:a16="http://schemas.microsoft.com/office/drawing/2014/main" id="{CBED93DE-4A37-4961-9A62-8FB91037A92B}"/>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669925" y="1019908"/>
            <a:ext cx="10710838" cy="4522570"/>
          </a:xfrm>
          <a:prstGeom prst="rect">
            <a:avLst/>
          </a:prstGeom>
          <a:noFill/>
          <a:ln>
            <a:noFill/>
          </a:ln>
        </p:spPr>
      </p:pic>
      <p:sp>
        <p:nvSpPr>
          <p:cNvPr id="7" name="Footer Placeholder 4">
            <a:extLst>
              <a:ext uri="{FF2B5EF4-FFF2-40B4-BE49-F238E27FC236}">
                <a16:creationId xmlns:a16="http://schemas.microsoft.com/office/drawing/2014/main" id="{0262AF99-49A4-4224-AD82-2E64776A7824}"/>
              </a:ext>
            </a:extLst>
          </p:cNvPr>
          <p:cNvSpPr>
            <a:spLocks noGrp="1"/>
          </p:cNvSpPr>
          <p:nvPr>
            <p:ph type="ftr" sz="quarter" idx="3"/>
          </p:nvPr>
        </p:nvSpPr>
        <p:spPr>
          <a:xfrm>
            <a:off x="2463409" y="6399028"/>
            <a:ext cx="7566855"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Tree>
    <p:extLst>
      <p:ext uri="{BB962C8B-B14F-4D97-AF65-F5344CB8AC3E}">
        <p14:creationId xmlns:p14="http://schemas.microsoft.com/office/powerpoint/2010/main" val="4067304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B822387-83F0-4D0E-88DB-FF326B614CC8}"/>
              </a:ext>
            </a:extLst>
          </p:cNvPr>
          <p:cNvSpPr>
            <a:spLocks noGrp="1"/>
          </p:cNvSpPr>
          <p:nvPr>
            <p:ph type="dt" sz="half" idx="2"/>
          </p:nvPr>
        </p:nvSpPr>
        <p:spPr/>
        <p:txBody>
          <a:bodyPr/>
          <a:lstStyle/>
          <a:p>
            <a:fld id="{193355D5-F1DA-0F48-9E7E-0A3FEBF9FF84}" type="datetime1">
              <a:rPr lang="en-US" smtClean="0"/>
              <a:pPr/>
              <a:t>1/8/2018</a:t>
            </a:fld>
            <a:endParaRPr lang="en-US" dirty="0"/>
          </a:p>
        </p:txBody>
      </p:sp>
      <p:sp>
        <p:nvSpPr>
          <p:cNvPr id="5" name="Footer Placeholder 4">
            <a:extLst>
              <a:ext uri="{FF2B5EF4-FFF2-40B4-BE49-F238E27FC236}">
                <a16:creationId xmlns:a16="http://schemas.microsoft.com/office/drawing/2014/main" id="{AF61FF0E-98EF-46FE-8CF8-888A42801672}"/>
              </a:ext>
            </a:extLst>
          </p:cNvPr>
          <p:cNvSpPr>
            <a:spLocks noGrp="1"/>
          </p:cNvSpPr>
          <p:nvPr>
            <p:ph type="ftr" sz="quarter" idx="3"/>
          </p:nvPr>
        </p:nvSpPr>
        <p:spPr>
          <a:xfrm>
            <a:off x="2014043" y="6423933"/>
            <a:ext cx="8257735" cy="337018"/>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
        <p:nvSpPr>
          <p:cNvPr id="6" name="Slide Number Placeholder 5">
            <a:extLst>
              <a:ext uri="{FF2B5EF4-FFF2-40B4-BE49-F238E27FC236}">
                <a16:creationId xmlns:a16="http://schemas.microsoft.com/office/drawing/2014/main" id="{87944A75-1174-4285-BD51-87FA6F8C600B}"/>
              </a:ext>
            </a:extLst>
          </p:cNvPr>
          <p:cNvSpPr>
            <a:spLocks noGrp="1"/>
          </p:cNvSpPr>
          <p:nvPr>
            <p:ph type="sldNum" sz="quarter" idx="4"/>
          </p:nvPr>
        </p:nvSpPr>
        <p:spPr/>
        <p:txBody>
          <a:bodyPr/>
          <a:lstStyle/>
          <a:p>
            <a:fld id="{42782948-4DBE-204D-AB9E-B65E067054AE}" type="slidenum">
              <a:rPr lang="en-US" smtClean="0"/>
              <a:pPr/>
              <a:t>4</a:t>
            </a:fld>
            <a:endParaRPr lang="en-US" dirty="0"/>
          </a:p>
        </p:txBody>
      </p:sp>
      <p:sp>
        <p:nvSpPr>
          <p:cNvPr id="8" name="Title 7">
            <a:extLst>
              <a:ext uri="{FF2B5EF4-FFF2-40B4-BE49-F238E27FC236}">
                <a16:creationId xmlns:a16="http://schemas.microsoft.com/office/drawing/2014/main" id="{3D0EE312-22AB-47C0-9BE8-61325B69E52B}"/>
              </a:ext>
            </a:extLst>
          </p:cNvPr>
          <p:cNvSpPr>
            <a:spLocks noGrp="1"/>
          </p:cNvSpPr>
          <p:nvPr>
            <p:ph type="title"/>
          </p:nvPr>
        </p:nvSpPr>
        <p:spPr>
          <a:xfrm>
            <a:off x="297023" y="0"/>
            <a:ext cx="11691777" cy="590931"/>
          </a:xfrm>
        </p:spPr>
        <p:txBody>
          <a:bodyPr/>
          <a:lstStyle/>
          <a:p>
            <a:r>
              <a:rPr lang="pt-PT" sz="3600" b="1" dirty="0"/>
              <a:t>Analysis of AdM proposed benefits of reducing entry points</a:t>
            </a:r>
            <a:endParaRPr lang="pt-PT" sz="3600" dirty="0"/>
          </a:p>
        </p:txBody>
      </p:sp>
      <p:graphicFrame>
        <p:nvGraphicFramePr>
          <p:cNvPr id="10" name="Table 9">
            <a:extLst>
              <a:ext uri="{FF2B5EF4-FFF2-40B4-BE49-F238E27FC236}">
                <a16:creationId xmlns:a16="http://schemas.microsoft.com/office/drawing/2014/main" id="{081C4B66-AB7E-44E3-8932-07036058D631}"/>
              </a:ext>
            </a:extLst>
          </p:cNvPr>
          <p:cNvGraphicFramePr>
            <a:graphicFrameLocks noGrp="1"/>
          </p:cNvGraphicFramePr>
          <p:nvPr>
            <p:extLst>
              <p:ext uri="{D42A27DB-BD31-4B8C-83A1-F6EECF244321}">
                <p14:modId xmlns:p14="http://schemas.microsoft.com/office/powerpoint/2010/main" val="269991533"/>
              </p:ext>
            </p:extLst>
          </p:nvPr>
        </p:nvGraphicFramePr>
        <p:xfrm>
          <a:off x="533225" y="586876"/>
          <a:ext cx="11125550" cy="5872999"/>
        </p:xfrm>
        <a:graphic>
          <a:graphicData uri="http://schemas.openxmlformats.org/drawingml/2006/table">
            <a:tbl>
              <a:tblPr firstRow="1" firstCol="1" bandRow="1">
                <a:tableStyleId>{5C22544A-7EE6-4342-B048-85BDC9FD1C3A}</a:tableStyleId>
              </a:tblPr>
              <a:tblGrid>
                <a:gridCol w="3502348">
                  <a:extLst>
                    <a:ext uri="{9D8B030D-6E8A-4147-A177-3AD203B41FA5}">
                      <a16:colId xmlns:a16="http://schemas.microsoft.com/office/drawing/2014/main" val="363127795"/>
                    </a:ext>
                  </a:extLst>
                </a:gridCol>
                <a:gridCol w="7623202">
                  <a:extLst>
                    <a:ext uri="{9D8B030D-6E8A-4147-A177-3AD203B41FA5}">
                      <a16:colId xmlns:a16="http://schemas.microsoft.com/office/drawing/2014/main" val="1096055311"/>
                    </a:ext>
                  </a:extLst>
                </a:gridCol>
              </a:tblGrid>
              <a:tr h="785442">
                <a:tc>
                  <a:txBody>
                    <a:bodyPr/>
                    <a:lstStyle/>
                    <a:p>
                      <a:pPr algn="ctr">
                        <a:lnSpc>
                          <a:spcPct val="107000"/>
                        </a:lnSpc>
                        <a:spcAft>
                          <a:spcPts val="0"/>
                        </a:spcAft>
                      </a:pPr>
                      <a:r>
                        <a:rPr lang="pt-PT" sz="2400" dirty="0">
                          <a:solidFill>
                            <a:schemeClr val="bg2"/>
                          </a:solidFill>
                          <a:effectLst/>
                        </a:rPr>
                        <a:t>AdM proposed benefits of reducing entry points</a:t>
                      </a:r>
                      <a:endParaRPr lang="en-ZA" sz="24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90712" marR="90712"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ZA" sz="2400" dirty="0">
                          <a:effectLst/>
                        </a:rPr>
                        <a:t>Analysis and response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0712" marR="90712" marT="0" marB="0"/>
                </a:tc>
                <a:extLst>
                  <a:ext uri="{0D108BD9-81ED-4DB2-BD59-A6C34878D82A}">
                    <a16:rowId xmlns:a16="http://schemas.microsoft.com/office/drawing/2014/main" val="1594056071"/>
                  </a:ext>
                </a:extLst>
              </a:tr>
              <a:tr h="5046782">
                <a:tc>
                  <a:txBody>
                    <a:bodyPr/>
                    <a:lstStyle/>
                    <a:p>
                      <a:pPr>
                        <a:lnSpc>
                          <a:spcPct val="107000"/>
                        </a:lnSpc>
                        <a:spcAft>
                          <a:spcPts val="0"/>
                        </a:spcAft>
                      </a:pPr>
                      <a:r>
                        <a:rPr lang="en-ZA" sz="2400" b="0" dirty="0">
                          <a:solidFill>
                            <a:schemeClr val="tx1"/>
                          </a:solidFill>
                          <a:effectLst/>
                        </a:rPr>
                        <a:t>1) Improve </a:t>
                      </a:r>
                      <a:r>
                        <a:rPr lang="en-ZA" sz="2400" b="0" u="sng" dirty="0">
                          <a:solidFill>
                            <a:schemeClr val="tx1"/>
                          </a:solidFill>
                          <a:effectLst/>
                        </a:rPr>
                        <a:t>direct access</a:t>
                      </a:r>
                      <a:r>
                        <a:rPr lang="en-ZA" sz="2400" b="0" dirty="0">
                          <a:solidFill>
                            <a:schemeClr val="tx1"/>
                          </a:solidFill>
                          <a:effectLst/>
                        </a:rPr>
                        <a:t> to economic and tourism potential and maximize revenues for the country</a:t>
                      </a:r>
                    </a:p>
                    <a:p>
                      <a:pPr>
                        <a:lnSpc>
                          <a:spcPct val="107000"/>
                        </a:lnSpc>
                        <a:spcAft>
                          <a:spcPts val="0"/>
                        </a:spcAft>
                      </a:pPr>
                      <a:endParaRPr lang="en-ZA"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0712" marR="90712" marT="0" marB="0">
                    <a:noFill/>
                  </a:tcPr>
                </a:tc>
                <a:tc>
                  <a:txBody>
                    <a:bodyPr/>
                    <a:lstStyle/>
                    <a:p>
                      <a:pPr marL="342900" lvl="0" indent="-342900">
                        <a:lnSpc>
                          <a:spcPct val="107000"/>
                        </a:lnSpc>
                        <a:spcAft>
                          <a:spcPts val="0"/>
                        </a:spcAft>
                        <a:buFont typeface="Symbol" panose="05050102010706020507" pitchFamily="18" charset="2"/>
                        <a:buChar char=""/>
                      </a:pPr>
                      <a:r>
                        <a:rPr lang="en-ZA" sz="2400" dirty="0">
                          <a:effectLst/>
                        </a:rPr>
                        <a:t>Not correct</a:t>
                      </a:r>
                    </a:p>
                    <a:p>
                      <a:pPr marL="342900" lvl="0" indent="-342900">
                        <a:lnSpc>
                          <a:spcPct val="107000"/>
                        </a:lnSpc>
                        <a:spcAft>
                          <a:spcPts val="0"/>
                        </a:spcAft>
                        <a:buFont typeface="Symbol" panose="05050102010706020507" pitchFamily="18" charset="2"/>
                        <a:buChar char=""/>
                      </a:pPr>
                      <a:r>
                        <a:rPr lang="en-ZA" sz="2400" dirty="0">
                          <a:effectLst/>
                        </a:rPr>
                        <a:t>Direct access is terminated in favour of journeys via intermediate ‘hub’ airports</a:t>
                      </a:r>
                    </a:p>
                    <a:p>
                      <a:pPr marL="342900" lvl="0" indent="-342900">
                        <a:lnSpc>
                          <a:spcPct val="107000"/>
                        </a:lnSpc>
                        <a:spcAft>
                          <a:spcPts val="0"/>
                        </a:spcAft>
                        <a:buFont typeface="Symbol" panose="05050102010706020507" pitchFamily="18" charset="2"/>
                        <a:buChar char=""/>
                      </a:pPr>
                      <a:r>
                        <a:rPr lang="en-ZA" sz="2400" dirty="0">
                          <a:effectLst/>
                        </a:rPr>
                        <a:t>Connectivity of Mozambique to other destinations and point of origin will reduce</a:t>
                      </a:r>
                    </a:p>
                    <a:p>
                      <a:pPr marL="342900" lvl="0" indent="-342900">
                        <a:lnSpc>
                          <a:spcPct val="107000"/>
                        </a:lnSpc>
                        <a:spcAft>
                          <a:spcPts val="0"/>
                        </a:spcAft>
                        <a:buFont typeface="Symbol" panose="05050102010706020507" pitchFamily="18" charset="2"/>
                        <a:buChar char=""/>
                      </a:pPr>
                      <a:r>
                        <a:rPr lang="en-ZA" sz="2400" dirty="0">
                          <a:effectLst/>
                        </a:rPr>
                        <a:t>Consequently, distance of travel will Increase, intermediate stops will increase journey time, exposure to risks and risks of delays and prices will increase. Would include both journeys (an international sector and a domestic sector)</a:t>
                      </a:r>
                    </a:p>
                    <a:p>
                      <a:pPr marL="342900" lvl="0" indent="-342900">
                        <a:lnSpc>
                          <a:spcPct val="107000"/>
                        </a:lnSpc>
                        <a:spcAft>
                          <a:spcPts val="0"/>
                        </a:spcAft>
                        <a:buFont typeface="Symbol" panose="05050102010706020507" pitchFamily="18" charset="2"/>
                        <a:buChar char=""/>
                      </a:pPr>
                      <a:r>
                        <a:rPr lang="en-ZA" sz="2400" dirty="0">
                          <a:effectLst/>
                        </a:rPr>
                        <a:t>Will damage tourism (Pemba &amp; Vilanculos)</a:t>
                      </a:r>
                    </a:p>
                    <a:p>
                      <a:pPr marL="342900" lvl="0" indent="-342900">
                        <a:lnSpc>
                          <a:spcPct val="107000"/>
                        </a:lnSpc>
                        <a:spcAft>
                          <a:spcPts val="0"/>
                        </a:spcAft>
                        <a:buFont typeface="Symbol" panose="05050102010706020507" pitchFamily="18" charset="2"/>
                        <a:buChar char=""/>
                      </a:pPr>
                      <a:r>
                        <a:rPr lang="en-ZA" sz="2400" dirty="0">
                          <a:effectLst/>
                        </a:rPr>
                        <a:t>Will hamper staff rotation, and new economic projects?</a:t>
                      </a:r>
                    </a:p>
                    <a:p>
                      <a:pPr marL="342900" lvl="0" indent="-342900">
                        <a:lnSpc>
                          <a:spcPct val="107000"/>
                        </a:lnSpc>
                        <a:spcAft>
                          <a:spcPts val="0"/>
                        </a:spcAft>
                        <a:buFont typeface="Symbol" panose="05050102010706020507" pitchFamily="18" charset="2"/>
                        <a:buChar char=""/>
                      </a:pPr>
                      <a:r>
                        <a:rPr lang="en-ZA" sz="2400" dirty="0">
                          <a:effectLst/>
                        </a:rPr>
                        <a:t>Less international airline participants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0712" marR="90712" marT="0" marB="0"/>
                </a:tc>
                <a:extLst>
                  <a:ext uri="{0D108BD9-81ED-4DB2-BD59-A6C34878D82A}">
                    <a16:rowId xmlns:a16="http://schemas.microsoft.com/office/drawing/2014/main" val="1260708469"/>
                  </a:ext>
                </a:extLst>
              </a:tr>
            </a:tbl>
          </a:graphicData>
        </a:graphic>
      </p:graphicFrame>
    </p:spTree>
    <p:extLst>
      <p:ext uri="{BB962C8B-B14F-4D97-AF65-F5344CB8AC3E}">
        <p14:creationId xmlns:p14="http://schemas.microsoft.com/office/powerpoint/2010/main" val="28995247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CF965C-7F62-4550-AD92-058730A62587}"/>
              </a:ext>
            </a:extLst>
          </p:cNvPr>
          <p:cNvSpPr>
            <a:spLocks noGrp="1"/>
          </p:cNvSpPr>
          <p:nvPr>
            <p:ph idx="1"/>
          </p:nvPr>
        </p:nvSpPr>
        <p:spPr>
          <a:xfrm>
            <a:off x="381418" y="1063724"/>
            <a:ext cx="11560471" cy="5592523"/>
          </a:xfrm>
        </p:spPr>
        <p:txBody>
          <a:bodyPr>
            <a:normAutofit/>
          </a:bodyPr>
          <a:lstStyle/>
          <a:p>
            <a:endParaRPr lang="pt-BR" sz="2381" dirty="0">
              <a:solidFill>
                <a:schemeClr val="tx1"/>
              </a:solidFill>
            </a:endParaRPr>
          </a:p>
        </p:txBody>
      </p:sp>
      <p:sp>
        <p:nvSpPr>
          <p:cNvPr id="4" name="Date Placeholder 3">
            <a:extLst>
              <a:ext uri="{FF2B5EF4-FFF2-40B4-BE49-F238E27FC236}">
                <a16:creationId xmlns:a16="http://schemas.microsoft.com/office/drawing/2014/main" id="{EB822387-83F0-4D0E-88DB-FF326B614CC8}"/>
              </a:ext>
            </a:extLst>
          </p:cNvPr>
          <p:cNvSpPr>
            <a:spLocks noGrp="1"/>
          </p:cNvSpPr>
          <p:nvPr>
            <p:ph type="dt" sz="half" idx="2"/>
          </p:nvPr>
        </p:nvSpPr>
        <p:spPr/>
        <p:txBody>
          <a:bodyPr/>
          <a:lstStyle/>
          <a:p>
            <a:fld id="{193355D5-F1DA-0F48-9E7E-0A3FEBF9FF84}" type="datetime1">
              <a:rPr lang="en-US" smtClean="0"/>
              <a:pPr/>
              <a:t>1/8/2018</a:t>
            </a:fld>
            <a:endParaRPr lang="en-US" dirty="0"/>
          </a:p>
        </p:txBody>
      </p:sp>
      <p:sp>
        <p:nvSpPr>
          <p:cNvPr id="5" name="Footer Placeholder 4">
            <a:extLst>
              <a:ext uri="{FF2B5EF4-FFF2-40B4-BE49-F238E27FC236}">
                <a16:creationId xmlns:a16="http://schemas.microsoft.com/office/drawing/2014/main" id="{AF61FF0E-98EF-46FE-8CF8-888A42801672}"/>
              </a:ext>
            </a:extLst>
          </p:cNvPr>
          <p:cNvSpPr>
            <a:spLocks noGrp="1"/>
          </p:cNvSpPr>
          <p:nvPr>
            <p:ph type="ftr" sz="quarter" idx="3"/>
          </p:nvPr>
        </p:nvSpPr>
        <p:spPr/>
        <p:txBody>
          <a:bodyPr/>
          <a:lstStyle/>
          <a:p>
            <a:r>
              <a:rPr lang="en-US" dirty="0"/>
              <a:t>FOOTER GOES HERE</a:t>
            </a:r>
          </a:p>
        </p:txBody>
      </p:sp>
      <p:sp>
        <p:nvSpPr>
          <p:cNvPr id="6" name="Slide Number Placeholder 5">
            <a:extLst>
              <a:ext uri="{FF2B5EF4-FFF2-40B4-BE49-F238E27FC236}">
                <a16:creationId xmlns:a16="http://schemas.microsoft.com/office/drawing/2014/main" id="{87944A75-1174-4285-BD51-87FA6F8C600B}"/>
              </a:ext>
            </a:extLst>
          </p:cNvPr>
          <p:cNvSpPr>
            <a:spLocks noGrp="1"/>
          </p:cNvSpPr>
          <p:nvPr>
            <p:ph type="sldNum" sz="quarter" idx="4"/>
          </p:nvPr>
        </p:nvSpPr>
        <p:spPr/>
        <p:txBody>
          <a:bodyPr/>
          <a:lstStyle/>
          <a:p>
            <a:fld id="{42782948-4DBE-204D-AB9E-B65E067054AE}" type="slidenum">
              <a:rPr lang="en-US" smtClean="0"/>
              <a:pPr/>
              <a:t>40</a:t>
            </a:fld>
            <a:endParaRPr lang="en-US" dirty="0"/>
          </a:p>
        </p:txBody>
      </p:sp>
      <p:sp>
        <p:nvSpPr>
          <p:cNvPr id="8" name="Title 7">
            <a:extLst>
              <a:ext uri="{FF2B5EF4-FFF2-40B4-BE49-F238E27FC236}">
                <a16:creationId xmlns:a16="http://schemas.microsoft.com/office/drawing/2014/main" id="{3D0EE312-22AB-47C0-9BE8-61325B69E52B}"/>
              </a:ext>
            </a:extLst>
          </p:cNvPr>
          <p:cNvSpPr>
            <a:spLocks noGrp="1"/>
          </p:cNvSpPr>
          <p:nvPr>
            <p:ph type="title"/>
          </p:nvPr>
        </p:nvSpPr>
        <p:spPr>
          <a:xfrm>
            <a:off x="250112" y="241455"/>
            <a:ext cx="10741577" cy="701731"/>
          </a:xfrm>
        </p:spPr>
        <p:txBody>
          <a:bodyPr/>
          <a:lstStyle/>
          <a:p>
            <a:r>
              <a:rPr lang="en-US" dirty="0"/>
              <a:t>Back-up Slide</a:t>
            </a:r>
            <a:endParaRPr lang="pt-PT" dirty="0"/>
          </a:p>
        </p:txBody>
      </p:sp>
    </p:spTree>
    <p:extLst>
      <p:ext uri="{BB962C8B-B14F-4D97-AF65-F5344CB8AC3E}">
        <p14:creationId xmlns:p14="http://schemas.microsoft.com/office/powerpoint/2010/main" val="35768624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B822387-83F0-4D0E-88DB-FF326B614CC8}"/>
              </a:ext>
            </a:extLst>
          </p:cNvPr>
          <p:cNvSpPr>
            <a:spLocks noGrp="1"/>
          </p:cNvSpPr>
          <p:nvPr>
            <p:ph type="dt" sz="half" idx="2"/>
          </p:nvPr>
        </p:nvSpPr>
        <p:spPr/>
        <p:txBody>
          <a:bodyPr/>
          <a:lstStyle/>
          <a:p>
            <a:fld id="{193355D5-F1DA-0F48-9E7E-0A3FEBF9FF84}" type="datetime1">
              <a:rPr lang="en-US" smtClean="0"/>
              <a:pPr/>
              <a:t>1/8/2018</a:t>
            </a:fld>
            <a:endParaRPr lang="en-US" dirty="0"/>
          </a:p>
        </p:txBody>
      </p:sp>
      <p:sp>
        <p:nvSpPr>
          <p:cNvPr id="6" name="Slide Number Placeholder 5">
            <a:extLst>
              <a:ext uri="{FF2B5EF4-FFF2-40B4-BE49-F238E27FC236}">
                <a16:creationId xmlns:a16="http://schemas.microsoft.com/office/drawing/2014/main" id="{87944A75-1174-4285-BD51-87FA6F8C600B}"/>
              </a:ext>
            </a:extLst>
          </p:cNvPr>
          <p:cNvSpPr>
            <a:spLocks noGrp="1"/>
          </p:cNvSpPr>
          <p:nvPr>
            <p:ph type="sldNum" sz="quarter" idx="4"/>
          </p:nvPr>
        </p:nvSpPr>
        <p:spPr/>
        <p:txBody>
          <a:bodyPr/>
          <a:lstStyle/>
          <a:p>
            <a:fld id="{42782948-4DBE-204D-AB9E-B65E067054AE}" type="slidenum">
              <a:rPr lang="en-US" smtClean="0"/>
              <a:pPr/>
              <a:t>41</a:t>
            </a:fld>
            <a:endParaRPr lang="en-US" dirty="0"/>
          </a:p>
        </p:txBody>
      </p:sp>
      <p:sp>
        <p:nvSpPr>
          <p:cNvPr id="8" name="Title 7">
            <a:extLst>
              <a:ext uri="{FF2B5EF4-FFF2-40B4-BE49-F238E27FC236}">
                <a16:creationId xmlns:a16="http://schemas.microsoft.com/office/drawing/2014/main" id="{3D0EE312-22AB-47C0-9BE8-61325B69E52B}"/>
              </a:ext>
            </a:extLst>
          </p:cNvPr>
          <p:cNvSpPr>
            <a:spLocks noGrp="1"/>
          </p:cNvSpPr>
          <p:nvPr>
            <p:ph type="title"/>
          </p:nvPr>
        </p:nvSpPr>
        <p:spPr>
          <a:xfrm>
            <a:off x="250112" y="407655"/>
            <a:ext cx="10741577" cy="535531"/>
          </a:xfrm>
        </p:spPr>
        <p:txBody>
          <a:bodyPr/>
          <a:lstStyle/>
          <a:p>
            <a:r>
              <a:rPr lang="en-US" sz="3200" b="1" dirty="0"/>
              <a:t>Airports Compared JNB CPT MPM</a:t>
            </a:r>
            <a:endParaRPr lang="pt-PT" sz="3200" b="1" dirty="0"/>
          </a:p>
        </p:txBody>
      </p:sp>
      <p:pic>
        <p:nvPicPr>
          <p:cNvPr id="10" name="Content Placeholder 9">
            <a:extLst>
              <a:ext uri="{FF2B5EF4-FFF2-40B4-BE49-F238E27FC236}">
                <a16:creationId xmlns:a16="http://schemas.microsoft.com/office/drawing/2014/main" id="{F584573D-8159-47E9-B6A6-D1847066A501}"/>
              </a:ext>
            </a:extLst>
          </p:cNvPr>
          <p:cNvPicPr>
            <a:picLocks noGrp="1" noChangeAspect="1"/>
          </p:cNvPicPr>
          <p:nvPr>
            <p:ph idx="1"/>
          </p:nvPr>
        </p:nvPicPr>
        <p:blipFill>
          <a:blip r:embed="rId2"/>
          <a:stretch>
            <a:fillRect/>
          </a:stretch>
        </p:blipFill>
        <p:spPr>
          <a:xfrm>
            <a:off x="437148" y="1412466"/>
            <a:ext cx="6452802" cy="1443285"/>
          </a:xfrm>
          <a:prstGeom prst="rect">
            <a:avLst/>
          </a:prstGeom>
        </p:spPr>
      </p:pic>
      <p:sp>
        <p:nvSpPr>
          <p:cNvPr id="12" name="TextBox 11">
            <a:extLst>
              <a:ext uri="{FF2B5EF4-FFF2-40B4-BE49-F238E27FC236}">
                <a16:creationId xmlns:a16="http://schemas.microsoft.com/office/drawing/2014/main" id="{DE0BA054-14BC-46C4-BC08-158E5A09FCE6}"/>
              </a:ext>
            </a:extLst>
          </p:cNvPr>
          <p:cNvSpPr txBox="1"/>
          <p:nvPr/>
        </p:nvSpPr>
        <p:spPr>
          <a:xfrm>
            <a:off x="6925230" y="208443"/>
            <a:ext cx="4141711" cy="417935"/>
          </a:xfrm>
          <a:prstGeom prst="rect">
            <a:avLst/>
          </a:prstGeom>
          <a:noFill/>
        </p:spPr>
        <p:txBody>
          <a:bodyPr wrap="none" rtlCol="0">
            <a:spAutoFit/>
          </a:bodyPr>
          <a:lstStyle/>
          <a:p>
            <a:r>
              <a:rPr lang="en-US" sz="2116" dirty="0"/>
              <a:t>Airline and Destination Connectivity</a:t>
            </a:r>
            <a:endParaRPr lang="en-ZA" sz="2116" dirty="0"/>
          </a:p>
        </p:txBody>
      </p:sp>
      <p:pic>
        <p:nvPicPr>
          <p:cNvPr id="13" name="Picture 12">
            <a:extLst>
              <a:ext uri="{FF2B5EF4-FFF2-40B4-BE49-F238E27FC236}">
                <a16:creationId xmlns:a16="http://schemas.microsoft.com/office/drawing/2014/main" id="{03183245-1C9D-4BFD-BE1F-4409828A8E25}"/>
              </a:ext>
            </a:extLst>
          </p:cNvPr>
          <p:cNvPicPr>
            <a:picLocks noChangeAspect="1"/>
          </p:cNvPicPr>
          <p:nvPr/>
        </p:nvPicPr>
        <p:blipFill>
          <a:blip r:embed="rId3"/>
          <a:stretch>
            <a:fillRect/>
          </a:stretch>
        </p:blipFill>
        <p:spPr>
          <a:xfrm>
            <a:off x="7076985" y="767205"/>
            <a:ext cx="4171514" cy="5758264"/>
          </a:xfrm>
          <a:prstGeom prst="rect">
            <a:avLst/>
          </a:prstGeom>
          <a:ln>
            <a:solidFill>
              <a:schemeClr val="tx1"/>
            </a:solidFill>
          </a:ln>
        </p:spPr>
      </p:pic>
      <p:sp>
        <p:nvSpPr>
          <p:cNvPr id="9" name="Footer Placeholder 4">
            <a:extLst>
              <a:ext uri="{FF2B5EF4-FFF2-40B4-BE49-F238E27FC236}">
                <a16:creationId xmlns:a16="http://schemas.microsoft.com/office/drawing/2014/main" id="{C9E5CB56-D60A-42A6-BC05-ECE2FFB1B65D}"/>
              </a:ext>
            </a:extLst>
          </p:cNvPr>
          <p:cNvSpPr txBox="1">
            <a:spLocks/>
          </p:cNvSpPr>
          <p:nvPr/>
        </p:nvSpPr>
        <p:spPr>
          <a:xfrm>
            <a:off x="2211107" y="6436810"/>
            <a:ext cx="7566855" cy="458972"/>
          </a:xfrm>
          <a:prstGeom prst="rect">
            <a:avLst/>
          </a:prstGeom>
        </p:spPr>
        <p:txBody>
          <a:bodyPr vert="horz" lIns="91440" tIns="45720" rIns="91440" bIns="45720" rtlCol="0" anchor="ctr">
            <a:spAutoFit/>
          </a:bodyPr>
          <a:lstStyle>
            <a:defPPr>
              <a:defRPr lang="en-US"/>
            </a:defPPr>
            <a:lvl1pPr marL="0" algn="ctr" defTabSz="914400" rtl="0" eaLnBrk="1" latinLnBrk="0" hangingPunct="1">
              <a:defRPr sz="794" b="0" i="0" kern="1200">
                <a:solidFill>
                  <a:srgbClr val="FFFFFF"/>
                </a:solidFill>
                <a:latin typeface="Gill Sans MT"/>
                <a:ea typeface="+mn-ea"/>
                <a:cs typeface="Gill Sans MT"/>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STTA - Study of the impact of closing six international/regional airports in Mozambique Part 2 </a:t>
            </a:r>
            <a:r>
              <a:rPr lang="pt-PT" b="1"/>
              <a:t>Detailed analysis of AdM proposal, metrics and impact study</a:t>
            </a:r>
            <a:endParaRPr lang="en-ZA" dirty="0"/>
          </a:p>
        </p:txBody>
      </p:sp>
    </p:spTree>
    <p:extLst>
      <p:ext uri="{BB962C8B-B14F-4D97-AF65-F5344CB8AC3E}">
        <p14:creationId xmlns:p14="http://schemas.microsoft.com/office/powerpoint/2010/main" val="2265607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33856C6-03FE-4A83-AEB1-F745F19C7A16}"/>
              </a:ext>
            </a:extLst>
          </p:cNvPr>
          <p:cNvSpPr>
            <a:spLocks noGrp="1"/>
          </p:cNvSpPr>
          <p:nvPr>
            <p:ph type="title"/>
          </p:nvPr>
        </p:nvSpPr>
        <p:spPr/>
        <p:txBody>
          <a:bodyPr/>
          <a:lstStyle/>
          <a:p>
            <a:pPr algn="ctr"/>
            <a:r>
              <a:rPr lang="en-US" dirty="0"/>
              <a:t>Thank you</a:t>
            </a:r>
          </a:p>
        </p:txBody>
      </p:sp>
      <p:sp>
        <p:nvSpPr>
          <p:cNvPr id="4" name="Date Placeholder 3">
            <a:extLst>
              <a:ext uri="{FF2B5EF4-FFF2-40B4-BE49-F238E27FC236}">
                <a16:creationId xmlns:a16="http://schemas.microsoft.com/office/drawing/2014/main" id="{FF139523-E4F9-427B-94A4-27D0110D5358}"/>
              </a:ext>
            </a:extLst>
          </p:cNvPr>
          <p:cNvSpPr>
            <a:spLocks noGrp="1"/>
          </p:cNvSpPr>
          <p:nvPr>
            <p:ph type="dt" sz="half" idx="10"/>
          </p:nvPr>
        </p:nvSpPr>
        <p:spPr/>
        <p:txBody>
          <a:bodyPr/>
          <a:lstStyle/>
          <a:p>
            <a:fld id="{193355D5-F1DA-0F48-9E7E-0A3FEBF9FF84}" type="datetime1">
              <a:rPr lang="en-US" smtClean="0"/>
              <a:pPr/>
              <a:t>1/8/2018</a:t>
            </a:fld>
            <a:endParaRPr lang="en-US" dirty="0"/>
          </a:p>
        </p:txBody>
      </p:sp>
      <p:sp>
        <p:nvSpPr>
          <p:cNvPr id="6" name="Slide Number Placeholder 5">
            <a:extLst>
              <a:ext uri="{FF2B5EF4-FFF2-40B4-BE49-F238E27FC236}">
                <a16:creationId xmlns:a16="http://schemas.microsoft.com/office/drawing/2014/main" id="{8DC7D131-3B9D-4AFD-A325-4F7755330BBD}"/>
              </a:ext>
            </a:extLst>
          </p:cNvPr>
          <p:cNvSpPr>
            <a:spLocks noGrp="1"/>
          </p:cNvSpPr>
          <p:nvPr>
            <p:ph type="sldNum" sz="quarter" idx="12"/>
          </p:nvPr>
        </p:nvSpPr>
        <p:spPr/>
        <p:txBody>
          <a:bodyPr/>
          <a:lstStyle/>
          <a:p>
            <a:fld id="{42782948-4DBE-204D-AB9E-B65E067054AE}" type="slidenum">
              <a:rPr lang="en-US" smtClean="0"/>
              <a:pPr/>
              <a:t>42</a:t>
            </a:fld>
            <a:endParaRPr lang="en-US" dirty="0"/>
          </a:p>
        </p:txBody>
      </p:sp>
      <p:sp>
        <p:nvSpPr>
          <p:cNvPr id="7" name="Footer Placeholder 4">
            <a:extLst>
              <a:ext uri="{FF2B5EF4-FFF2-40B4-BE49-F238E27FC236}">
                <a16:creationId xmlns:a16="http://schemas.microsoft.com/office/drawing/2014/main" id="{08B5CDCC-73D4-4F1D-AC7B-3647EB034835}"/>
              </a:ext>
            </a:extLst>
          </p:cNvPr>
          <p:cNvSpPr txBox="1">
            <a:spLocks/>
          </p:cNvSpPr>
          <p:nvPr/>
        </p:nvSpPr>
        <p:spPr>
          <a:xfrm>
            <a:off x="2507177" y="6175259"/>
            <a:ext cx="9481623" cy="45897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bg1"/>
                </a:solidFill>
              </a:rPr>
              <a:t>STTA - Study of the impact of closing six international/regional airports in Mozambique Part 2 </a:t>
            </a:r>
            <a:r>
              <a:rPr lang="pt-PT" b="1" dirty="0">
                <a:solidFill>
                  <a:schemeClr val="bg1"/>
                </a:solidFill>
              </a:rPr>
              <a:t>Detailed analysis of AdM proposal, metrics and impact study</a:t>
            </a:r>
            <a:endParaRPr lang="en-ZA" dirty="0">
              <a:solidFill>
                <a:schemeClr val="bg1"/>
              </a:solidFill>
            </a:endParaRPr>
          </a:p>
        </p:txBody>
      </p:sp>
    </p:spTree>
    <p:extLst>
      <p:ext uri="{BB962C8B-B14F-4D97-AF65-F5344CB8AC3E}">
        <p14:creationId xmlns:p14="http://schemas.microsoft.com/office/powerpoint/2010/main" val="3250455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B822387-83F0-4D0E-88DB-FF326B614CC8}"/>
              </a:ext>
            </a:extLst>
          </p:cNvPr>
          <p:cNvSpPr>
            <a:spLocks noGrp="1"/>
          </p:cNvSpPr>
          <p:nvPr>
            <p:ph type="dt" sz="half" idx="2"/>
          </p:nvPr>
        </p:nvSpPr>
        <p:spPr/>
        <p:txBody>
          <a:bodyPr/>
          <a:lstStyle/>
          <a:p>
            <a:fld id="{193355D5-F1DA-0F48-9E7E-0A3FEBF9FF84}" type="datetime1">
              <a:rPr lang="en-US" smtClean="0"/>
              <a:pPr/>
              <a:t>1/8/2018</a:t>
            </a:fld>
            <a:endParaRPr lang="en-US" dirty="0"/>
          </a:p>
        </p:txBody>
      </p:sp>
      <p:sp>
        <p:nvSpPr>
          <p:cNvPr id="5" name="Footer Placeholder 4">
            <a:extLst>
              <a:ext uri="{FF2B5EF4-FFF2-40B4-BE49-F238E27FC236}">
                <a16:creationId xmlns:a16="http://schemas.microsoft.com/office/drawing/2014/main" id="{AF61FF0E-98EF-46FE-8CF8-888A42801672}"/>
              </a:ext>
            </a:extLst>
          </p:cNvPr>
          <p:cNvSpPr>
            <a:spLocks noGrp="1"/>
          </p:cNvSpPr>
          <p:nvPr>
            <p:ph type="ftr" sz="quarter" idx="3"/>
          </p:nvPr>
        </p:nvSpPr>
        <p:spPr>
          <a:xfrm>
            <a:off x="1812387" y="6362826"/>
            <a:ext cx="8567225" cy="275653"/>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
        <p:nvSpPr>
          <p:cNvPr id="6" name="Slide Number Placeholder 5">
            <a:extLst>
              <a:ext uri="{FF2B5EF4-FFF2-40B4-BE49-F238E27FC236}">
                <a16:creationId xmlns:a16="http://schemas.microsoft.com/office/drawing/2014/main" id="{87944A75-1174-4285-BD51-87FA6F8C600B}"/>
              </a:ext>
            </a:extLst>
          </p:cNvPr>
          <p:cNvSpPr>
            <a:spLocks noGrp="1"/>
          </p:cNvSpPr>
          <p:nvPr>
            <p:ph type="sldNum" sz="quarter" idx="4"/>
          </p:nvPr>
        </p:nvSpPr>
        <p:spPr/>
        <p:txBody>
          <a:bodyPr/>
          <a:lstStyle/>
          <a:p>
            <a:fld id="{42782948-4DBE-204D-AB9E-B65E067054AE}" type="slidenum">
              <a:rPr lang="en-US" smtClean="0"/>
              <a:pPr/>
              <a:t>5</a:t>
            </a:fld>
            <a:endParaRPr lang="en-US" dirty="0"/>
          </a:p>
        </p:txBody>
      </p:sp>
      <p:sp>
        <p:nvSpPr>
          <p:cNvPr id="8" name="Title 7">
            <a:extLst>
              <a:ext uri="{FF2B5EF4-FFF2-40B4-BE49-F238E27FC236}">
                <a16:creationId xmlns:a16="http://schemas.microsoft.com/office/drawing/2014/main" id="{3D0EE312-22AB-47C0-9BE8-61325B69E52B}"/>
              </a:ext>
            </a:extLst>
          </p:cNvPr>
          <p:cNvSpPr>
            <a:spLocks noGrp="1"/>
          </p:cNvSpPr>
          <p:nvPr>
            <p:ph type="title"/>
          </p:nvPr>
        </p:nvSpPr>
        <p:spPr>
          <a:xfrm>
            <a:off x="203200" y="-544765"/>
            <a:ext cx="11893359" cy="1089529"/>
          </a:xfrm>
        </p:spPr>
        <p:txBody>
          <a:bodyPr/>
          <a:lstStyle/>
          <a:p>
            <a:r>
              <a:rPr lang="pt-PT" sz="3600" b="1" dirty="0"/>
              <a:t>Analysis of AdM proposed benefits of reducing entry points</a:t>
            </a:r>
            <a:endParaRPr lang="pt-PT" sz="3600" dirty="0"/>
          </a:p>
        </p:txBody>
      </p:sp>
      <p:graphicFrame>
        <p:nvGraphicFramePr>
          <p:cNvPr id="11" name="Table 10">
            <a:extLst>
              <a:ext uri="{FF2B5EF4-FFF2-40B4-BE49-F238E27FC236}">
                <a16:creationId xmlns:a16="http://schemas.microsoft.com/office/drawing/2014/main" id="{71BCCD36-619A-4F1F-864B-561212181AD4}"/>
              </a:ext>
            </a:extLst>
          </p:cNvPr>
          <p:cNvGraphicFramePr>
            <a:graphicFrameLocks noGrp="1"/>
          </p:cNvGraphicFramePr>
          <p:nvPr>
            <p:extLst>
              <p:ext uri="{D42A27DB-BD31-4B8C-83A1-F6EECF244321}">
                <p14:modId xmlns:p14="http://schemas.microsoft.com/office/powerpoint/2010/main" val="1809780802"/>
              </p:ext>
            </p:extLst>
          </p:nvPr>
        </p:nvGraphicFramePr>
        <p:xfrm>
          <a:off x="-2481338" y="-544765"/>
          <a:ext cx="11893359" cy="6170772"/>
        </p:xfrm>
        <a:graphic>
          <a:graphicData uri="http://schemas.openxmlformats.org/drawingml/2006/table">
            <a:tbl>
              <a:tblPr firstRow="1" firstCol="1" bandRow="1">
                <a:tableStyleId>{5C22544A-7EE6-4342-B048-85BDC9FD1C3A}</a:tableStyleId>
              </a:tblPr>
              <a:tblGrid>
                <a:gridCol w="2990728">
                  <a:extLst>
                    <a:ext uri="{9D8B030D-6E8A-4147-A177-3AD203B41FA5}">
                      <a16:colId xmlns:a16="http://schemas.microsoft.com/office/drawing/2014/main" val="3894895615"/>
                    </a:ext>
                  </a:extLst>
                </a:gridCol>
                <a:gridCol w="8902631">
                  <a:extLst>
                    <a:ext uri="{9D8B030D-6E8A-4147-A177-3AD203B41FA5}">
                      <a16:colId xmlns:a16="http://schemas.microsoft.com/office/drawing/2014/main" val="1031187870"/>
                    </a:ext>
                  </a:extLst>
                </a:gridCol>
              </a:tblGrid>
              <a:tr h="314802">
                <a:tc>
                  <a:txBody>
                    <a:bodyPr/>
                    <a:lstStyle/>
                    <a:p>
                      <a:pPr algn="ctr">
                        <a:lnSpc>
                          <a:spcPct val="107000"/>
                        </a:lnSpc>
                        <a:spcAft>
                          <a:spcPts val="0"/>
                        </a:spcAft>
                      </a:pPr>
                      <a:r>
                        <a:rPr lang="pt-PT" sz="1900" dirty="0">
                          <a:effectLst/>
                        </a:rPr>
                        <a:t>AdM proposed benefits</a:t>
                      </a:r>
                      <a:endParaRPr lang="en-ZA"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73562" marR="73562" marT="0" marB="0"/>
                </a:tc>
                <a:tc>
                  <a:txBody>
                    <a:bodyPr/>
                    <a:lstStyle/>
                    <a:p>
                      <a:pPr algn="ctr">
                        <a:lnSpc>
                          <a:spcPct val="107000"/>
                        </a:lnSpc>
                        <a:spcAft>
                          <a:spcPts val="0"/>
                        </a:spcAft>
                      </a:pPr>
                      <a:r>
                        <a:rPr lang="pt-PT" sz="1900" dirty="0">
                          <a:effectLst/>
                        </a:rPr>
                        <a:t>Analysis and response</a:t>
                      </a:r>
                      <a:endParaRPr lang="en-ZA"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73562" marR="73562" marT="0" marB="0"/>
                </a:tc>
                <a:extLst>
                  <a:ext uri="{0D108BD9-81ED-4DB2-BD59-A6C34878D82A}">
                    <a16:rowId xmlns:a16="http://schemas.microsoft.com/office/drawing/2014/main" val="834401394"/>
                  </a:ext>
                </a:extLst>
              </a:tr>
              <a:tr h="5823714">
                <a:tc>
                  <a:txBody>
                    <a:bodyPr/>
                    <a:lstStyle/>
                    <a:p>
                      <a:pPr>
                        <a:lnSpc>
                          <a:spcPct val="107000"/>
                        </a:lnSpc>
                        <a:spcAft>
                          <a:spcPts val="0"/>
                        </a:spcAft>
                      </a:pPr>
                      <a:r>
                        <a:rPr lang="en-ZA" sz="1900" b="0" dirty="0">
                          <a:solidFill>
                            <a:schemeClr val="tx1"/>
                          </a:solidFill>
                          <a:effectLst/>
                        </a:rPr>
                        <a:t>2) Create favourable conditions for the </a:t>
                      </a:r>
                      <a:r>
                        <a:rPr lang="en-ZA" sz="1900" b="0" u="sng" dirty="0">
                          <a:solidFill>
                            <a:schemeClr val="tx1"/>
                          </a:solidFill>
                          <a:effectLst/>
                        </a:rPr>
                        <a:t>introduction</a:t>
                      </a:r>
                      <a:r>
                        <a:rPr lang="en-ZA" sz="1900" b="0" dirty="0">
                          <a:solidFill>
                            <a:schemeClr val="tx1"/>
                          </a:solidFill>
                          <a:effectLst/>
                        </a:rPr>
                        <a:t> of Hub-Hub and Hub-Spoke (H&amp;S) operations</a:t>
                      </a:r>
                      <a:endParaRPr lang="en-ZA" sz="1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62" marR="73562" marT="0" marB="0">
                    <a:noFill/>
                  </a:tcPr>
                </a:tc>
                <a:tc>
                  <a:txBody>
                    <a:bodyPr/>
                    <a:lstStyle/>
                    <a:p>
                      <a:pPr marL="342900" lvl="0" indent="-342900">
                        <a:lnSpc>
                          <a:spcPct val="107000"/>
                        </a:lnSpc>
                        <a:spcAft>
                          <a:spcPts val="0"/>
                        </a:spcAft>
                        <a:buFont typeface="Symbol" panose="05050102010706020507" pitchFamily="18" charset="2"/>
                        <a:buChar char=""/>
                      </a:pPr>
                      <a:r>
                        <a:rPr lang="en-ZA" sz="2000" dirty="0">
                          <a:effectLst/>
                        </a:rPr>
                        <a:t>Not correct</a:t>
                      </a:r>
                    </a:p>
                    <a:p>
                      <a:pPr marL="342900" lvl="0" indent="-342900">
                        <a:lnSpc>
                          <a:spcPct val="107000"/>
                        </a:lnSpc>
                        <a:spcAft>
                          <a:spcPts val="0"/>
                        </a:spcAft>
                        <a:buFont typeface="Symbol" panose="05050102010706020507" pitchFamily="18" charset="2"/>
                        <a:buChar char=""/>
                      </a:pPr>
                      <a:r>
                        <a:rPr lang="en-ZA" sz="2000" dirty="0">
                          <a:effectLst/>
                        </a:rPr>
                        <a:t>Airlines can operate H&amp;S route network in any event, without regulatory intervention in any event, and would if was economically viable.</a:t>
                      </a:r>
                    </a:p>
                    <a:p>
                      <a:pPr marL="342900" lvl="0" indent="-342900">
                        <a:lnSpc>
                          <a:spcPct val="107000"/>
                        </a:lnSpc>
                        <a:spcAft>
                          <a:spcPts val="0"/>
                        </a:spcAft>
                        <a:buFont typeface="Symbol" panose="05050102010706020507" pitchFamily="18" charset="2"/>
                        <a:buChar char=""/>
                      </a:pPr>
                      <a:r>
                        <a:rPr lang="en-ZA" sz="2000" dirty="0">
                          <a:effectLst/>
                        </a:rPr>
                        <a:t>Airlines are free to develop their own route networks under an economic deregulated environment</a:t>
                      </a:r>
                    </a:p>
                    <a:p>
                      <a:pPr marL="342900" lvl="0" indent="-342900">
                        <a:lnSpc>
                          <a:spcPct val="107000"/>
                        </a:lnSpc>
                        <a:spcAft>
                          <a:spcPts val="0"/>
                        </a:spcAft>
                        <a:buFont typeface="Symbol" panose="05050102010706020507" pitchFamily="18" charset="2"/>
                        <a:buChar char=""/>
                      </a:pPr>
                      <a:r>
                        <a:rPr lang="en-ZA" sz="2000" dirty="0">
                          <a:effectLst/>
                        </a:rPr>
                        <a:t>Regulatory intervention is required to force through an unviable option with grave risks to the economy</a:t>
                      </a:r>
                    </a:p>
                    <a:p>
                      <a:pPr marL="342900" lvl="0" indent="-342900">
                        <a:lnSpc>
                          <a:spcPct val="107000"/>
                        </a:lnSpc>
                        <a:spcAft>
                          <a:spcPts val="0"/>
                        </a:spcAft>
                        <a:buFont typeface="Symbol" panose="05050102010706020507" pitchFamily="18" charset="2"/>
                        <a:buChar char=""/>
                      </a:pPr>
                      <a:r>
                        <a:rPr lang="en-ZA" sz="2000" dirty="0">
                          <a:effectLst/>
                        </a:rPr>
                        <a:t>This would reverse the benefits of liberalisation intent</a:t>
                      </a:r>
                    </a:p>
                    <a:p>
                      <a:pPr marL="342900" lvl="0" indent="-342900">
                        <a:lnSpc>
                          <a:spcPct val="107000"/>
                        </a:lnSpc>
                        <a:spcAft>
                          <a:spcPts val="0"/>
                        </a:spcAft>
                        <a:buFont typeface="Symbol" panose="05050102010706020507" pitchFamily="18" charset="2"/>
                        <a:buChar char=""/>
                      </a:pPr>
                      <a:r>
                        <a:rPr lang="en-ZA" sz="2000" dirty="0">
                          <a:effectLst/>
                        </a:rPr>
                        <a:t>The essential elements for H&amp;S network systems do not exist in Mozambique (centricity &amp; density)</a:t>
                      </a:r>
                    </a:p>
                    <a:p>
                      <a:pPr marL="342900" lvl="0" indent="-342900">
                        <a:lnSpc>
                          <a:spcPct val="107000"/>
                        </a:lnSpc>
                        <a:spcAft>
                          <a:spcPts val="0"/>
                        </a:spcAft>
                        <a:buFont typeface="Symbol" panose="05050102010706020507" pitchFamily="18" charset="2"/>
                        <a:buChar char=""/>
                      </a:pPr>
                      <a:r>
                        <a:rPr lang="en-ZA" sz="2000" dirty="0">
                          <a:effectLst/>
                        </a:rPr>
                        <a:t>H&amp;S is not necessary the ideal set up for Mozambique. Pax traffic is sparse and not dense enough yet to support H&amp;S operations. </a:t>
                      </a:r>
                    </a:p>
                    <a:p>
                      <a:pPr marL="342900" lvl="0" indent="-342900">
                        <a:lnSpc>
                          <a:spcPct val="107000"/>
                        </a:lnSpc>
                        <a:spcAft>
                          <a:spcPts val="0"/>
                        </a:spcAft>
                        <a:buFont typeface="Symbol" panose="05050102010706020507" pitchFamily="18" charset="2"/>
                        <a:buChar char=""/>
                      </a:pPr>
                      <a:r>
                        <a:rPr lang="en-ZA" sz="2000" dirty="0">
                          <a:effectLst/>
                        </a:rPr>
                        <a:t>LAM has too few aircraft to operate H&amp;S systems. </a:t>
                      </a:r>
                    </a:p>
                    <a:p>
                      <a:pPr marL="342900" lvl="0" indent="-342900">
                        <a:lnSpc>
                          <a:spcPct val="107000"/>
                        </a:lnSpc>
                        <a:spcAft>
                          <a:spcPts val="0"/>
                        </a:spcAft>
                        <a:buFont typeface="Symbol" panose="05050102010706020507" pitchFamily="18" charset="2"/>
                        <a:buChar char=""/>
                      </a:pPr>
                      <a:r>
                        <a:rPr lang="en-ZA" sz="2000" dirty="0">
                          <a:effectLst/>
                        </a:rPr>
                        <a:t>Most LCCs operate point-to-point services (a desirable business model to growth air travel)</a:t>
                      </a:r>
                    </a:p>
                    <a:p>
                      <a:pPr marL="342900" lvl="0" indent="-342900">
                        <a:lnSpc>
                          <a:spcPct val="107000"/>
                        </a:lnSpc>
                        <a:spcAft>
                          <a:spcPts val="0"/>
                        </a:spcAft>
                        <a:buFont typeface="Symbol" panose="05050102010706020507" pitchFamily="18" charset="2"/>
                        <a:buChar char=""/>
                      </a:pPr>
                      <a:r>
                        <a:rPr lang="en-ZA" sz="2000" dirty="0">
                          <a:effectLst/>
                        </a:rPr>
                        <a:t>No other country regulates or require H&amp;S operations by means of regulation (this implies reintroduction of economic control and regulation) </a:t>
                      </a:r>
                    </a:p>
                    <a:p>
                      <a:pPr marL="342900" lvl="0" indent="-342900">
                        <a:lnSpc>
                          <a:spcPct val="107000"/>
                        </a:lnSpc>
                        <a:spcAft>
                          <a:spcPts val="0"/>
                        </a:spcAft>
                        <a:buFont typeface="Symbol" panose="05050102010706020507" pitchFamily="18" charset="2"/>
                        <a:buChar char=""/>
                      </a:pPr>
                      <a:r>
                        <a:rPr lang="en-ZA" sz="2000" dirty="0">
                          <a:effectLst/>
                        </a:rPr>
                        <a:t>Airlines should decide on their route networks to compete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3562" marR="73562" marT="0" marB="0"/>
                </a:tc>
                <a:extLst>
                  <a:ext uri="{0D108BD9-81ED-4DB2-BD59-A6C34878D82A}">
                    <a16:rowId xmlns:a16="http://schemas.microsoft.com/office/drawing/2014/main" val="1773995373"/>
                  </a:ext>
                </a:extLst>
              </a:tr>
            </a:tbl>
          </a:graphicData>
        </a:graphic>
      </p:graphicFrame>
    </p:spTree>
    <p:extLst>
      <p:ext uri="{BB962C8B-B14F-4D97-AF65-F5344CB8AC3E}">
        <p14:creationId xmlns:p14="http://schemas.microsoft.com/office/powerpoint/2010/main" val="452184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217543B3-0501-4574-975E-6842A486C316}"/>
              </a:ext>
            </a:extLst>
          </p:cNvPr>
          <p:cNvGraphicFramePr>
            <a:graphicFrameLocks noGrp="1"/>
          </p:cNvGraphicFramePr>
          <p:nvPr>
            <p:ph idx="1"/>
            <p:extLst>
              <p:ext uri="{D42A27DB-BD31-4B8C-83A1-F6EECF244321}">
                <p14:modId xmlns:p14="http://schemas.microsoft.com/office/powerpoint/2010/main" val="4210085158"/>
              </p:ext>
            </p:extLst>
          </p:nvPr>
        </p:nvGraphicFramePr>
        <p:xfrm>
          <a:off x="1041009" y="460681"/>
          <a:ext cx="10691446" cy="6164199"/>
        </p:xfrm>
        <a:graphic>
          <a:graphicData uri="http://schemas.openxmlformats.org/drawingml/2006/table">
            <a:tbl>
              <a:tblPr firstRow="1" firstCol="1" bandRow="1">
                <a:tableStyleId>{5C22544A-7EE6-4342-B048-85BDC9FD1C3A}</a:tableStyleId>
              </a:tblPr>
              <a:tblGrid>
                <a:gridCol w="3365691">
                  <a:extLst>
                    <a:ext uri="{9D8B030D-6E8A-4147-A177-3AD203B41FA5}">
                      <a16:colId xmlns:a16="http://schemas.microsoft.com/office/drawing/2014/main" val="1634327624"/>
                    </a:ext>
                  </a:extLst>
                </a:gridCol>
                <a:gridCol w="7325755">
                  <a:extLst>
                    <a:ext uri="{9D8B030D-6E8A-4147-A177-3AD203B41FA5}">
                      <a16:colId xmlns:a16="http://schemas.microsoft.com/office/drawing/2014/main" val="278181565"/>
                    </a:ext>
                  </a:extLst>
                </a:gridCol>
              </a:tblGrid>
              <a:tr h="639575">
                <a:tc>
                  <a:txBody>
                    <a:bodyPr/>
                    <a:lstStyle/>
                    <a:p>
                      <a:pPr algn="ctr">
                        <a:lnSpc>
                          <a:spcPct val="107000"/>
                        </a:lnSpc>
                        <a:spcAft>
                          <a:spcPts val="0"/>
                        </a:spcAft>
                      </a:pPr>
                      <a:r>
                        <a:rPr lang="en-ZA" sz="2100" dirty="0">
                          <a:effectLst/>
                        </a:rPr>
                        <a:t>AdM proposed benefits of reducing entry points</a:t>
                      </a:r>
                      <a:endParaRPr lang="en-ZA"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90712" marR="90712" marT="0" marB="0"/>
                </a:tc>
                <a:tc>
                  <a:txBody>
                    <a:bodyPr/>
                    <a:lstStyle/>
                    <a:p>
                      <a:pPr algn="ctr">
                        <a:lnSpc>
                          <a:spcPct val="107000"/>
                        </a:lnSpc>
                        <a:spcAft>
                          <a:spcPts val="0"/>
                        </a:spcAft>
                      </a:pPr>
                      <a:r>
                        <a:rPr lang="en-ZA" sz="2100" dirty="0">
                          <a:effectLst/>
                        </a:rPr>
                        <a:t>Analysis and response</a:t>
                      </a:r>
                      <a:endParaRPr lang="en-ZA"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90712" marR="90712" marT="0" marB="0"/>
                </a:tc>
                <a:extLst>
                  <a:ext uri="{0D108BD9-81ED-4DB2-BD59-A6C34878D82A}">
                    <a16:rowId xmlns:a16="http://schemas.microsoft.com/office/drawing/2014/main" val="2630624366"/>
                  </a:ext>
                </a:extLst>
              </a:tr>
              <a:tr h="4729962">
                <a:tc>
                  <a:txBody>
                    <a:bodyPr/>
                    <a:lstStyle/>
                    <a:p>
                      <a:pPr marL="342900" lvl="0" indent="-342900">
                        <a:lnSpc>
                          <a:spcPct val="107000"/>
                        </a:lnSpc>
                        <a:spcAft>
                          <a:spcPts val="0"/>
                        </a:spcAft>
                        <a:buFont typeface="+mj-lt"/>
                        <a:buAutoNum type="arabicParenR" startAt="3"/>
                      </a:pPr>
                      <a:r>
                        <a:rPr lang="en-ZA" sz="2100" b="0" dirty="0">
                          <a:solidFill>
                            <a:schemeClr val="tx1"/>
                          </a:solidFill>
                          <a:effectLst/>
                        </a:rPr>
                        <a:t>Maximization of </a:t>
                      </a:r>
                      <a:r>
                        <a:rPr lang="en-ZA" sz="2100" b="0" u="sng" dirty="0">
                          <a:solidFill>
                            <a:schemeClr val="tx1"/>
                          </a:solidFill>
                          <a:effectLst/>
                        </a:rPr>
                        <a:t>fleet utilization</a:t>
                      </a:r>
                      <a:r>
                        <a:rPr lang="en-ZA" sz="2100" b="0" dirty="0">
                          <a:solidFill>
                            <a:schemeClr val="tx1"/>
                          </a:solidFill>
                          <a:effectLst/>
                        </a:rPr>
                        <a:t>, increased </a:t>
                      </a:r>
                      <a:r>
                        <a:rPr lang="en-ZA" sz="2100" b="0" u="sng" dirty="0">
                          <a:solidFill>
                            <a:schemeClr val="tx1"/>
                          </a:solidFill>
                          <a:effectLst/>
                        </a:rPr>
                        <a:t>flight frequency</a:t>
                      </a:r>
                      <a:r>
                        <a:rPr lang="en-ZA" sz="2100" b="0" dirty="0">
                          <a:solidFill>
                            <a:schemeClr val="tx1"/>
                          </a:solidFill>
                          <a:effectLst/>
                        </a:rPr>
                        <a:t>, </a:t>
                      </a:r>
                      <a:r>
                        <a:rPr lang="en-ZA" sz="2100" b="0" u="sng" dirty="0">
                          <a:solidFill>
                            <a:schemeClr val="tx1"/>
                          </a:solidFill>
                          <a:effectLst/>
                        </a:rPr>
                        <a:t>increased seats</a:t>
                      </a:r>
                      <a:r>
                        <a:rPr lang="en-ZA" sz="2100" b="0" dirty="0">
                          <a:solidFill>
                            <a:schemeClr val="tx1"/>
                          </a:solidFill>
                          <a:effectLst/>
                        </a:rPr>
                        <a:t>, competition and </a:t>
                      </a:r>
                      <a:r>
                        <a:rPr lang="en-ZA" sz="2100" b="0" u="sng" dirty="0">
                          <a:solidFill>
                            <a:schemeClr val="tx1"/>
                          </a:solidFill>
                          <a:effectLst/>
                        </a:rPr>
                        <a:t>increased economies of scale</a:t>
                      </a:r>
                      <a:r>
                        <a:rPr lang="en-ZA" sz="2100" b="0" dirty="0">
                          <a:solidFill>
                            <a:schemeClr val="tx1"/>
                          </a:solidFill>
                          <a:effectLst/>
                        </a:rPr>
                        <a:t> in the air passenger and cargo market;</a:t>
                      </a:r>
                      <a:endParaRPr lang="en-ZA"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0712" marR="90712" marT="0" marB="0">
                    <a:noFill/>
                  </a:tcPr>
                </a:tc>
                <a:tc>
                  <a:txBody>
                    <a:bodyPr/>
                    <a:lstStyle/>
                    <a:p>
                      <a:pPr marL="342900" lvl="0" indent="-342900">
                        <a:lnSpc>
                          <a:spcPct val="107000"/>
                        </a:lnSpc>
                        <a:spcAft>
                          <a:spcPts val="0"/>
                        </a:spcAft>
                        <a:buFont typeface="Symbol" panose="05050102010706020507" pitchFamily="18" charset="2"/>
                        <a:buChar char=""/>
                      </a:pPr>
                      <a:r>
                        <a:rPr lang="en-ZA" sz="2100" dirty="0">
                          <a:effectLst/>
                        </a:rPr>
                        <a:t>Not correct</a:t>
                      </a:r>
                    </a:p>
                    <a:p>
                      <a:pPr marL="342900" lvl="0" indent="-342900">
                        <a:lnSpc>
                          <a:spcPct val="107000"/>
                        </a:lnSpc>
                        <a:spcAft>
                          <a:spcPts val="0"/>
                        </a:spcAft>
                        <a:buFont typeface="Symbol" panose="05050102010706020507" pitchFamily="18" charset="2"/>
                        <a:buChar char=""/>
                      </a:pPr>
                      <a:r>
                        <a:rPr lang="en-ZA" sz="2100" dirty="0">
                          <a:effectLst/>
                        </a:rPr>
                        <a:t>None of these claims have been demonstrated, and are contrary to experience everywhere else and academic research</a:t>
                      </a:r>
                    </a:p>
                    <a:p>
                      <a:pPr marL="342900" lvl="0" indent="-342900">
                        <a:lnSpc>
                          <a:spcPct val="107000"/>
                        </a:lnSpc>
                        <a:spcAft>
                          <a:spcPts val="0"/>
                        </a:spcAft>
                        <a:buFont typeface="Symbol" panose="05050102010706020507" pitchFamily="18" charset="2"/>
                        <a:buChar char=""/>
                      </a:pPr>
                      <a:r>
                        <a:rPr lang="en-ZA" sz="2100" dirty="0">
                          <a:effectLst/>
                        </a:rPr>
                        <a:t>H&amp;S generally generate lower average fleet use and staff utilisation </a:t>
                      </a:r>
                    </a:p>
                    <a:p>
                      <a:pPr marL="342900" lvl="0" indent="-342900">
                        <a:lnSpc>
                          <a:spcPct val="107000"/>
                        </a:lnSpc>
                        <a:spcAft>
                          <a:spcPts val="0"/>
                        </a:spcAft>
                        <a:buFont typeface="Symbol" panose="05050102010706020507" pitchFamily="18" charset="2"/>
                        <a:buChar char=""/>
                      </a:pPr>
                      <a:r>
                        <a:rPr lang="en-ZA" sz="2100" dirty="0">
                          <a:effectLst/>
                        </a:rPr>
                        <a:t>H&amp;S increase scope not scale advantages</a:t>
                      </a:r>
                    </a:p>
                    <a:p>
                      <a:pPr marL="342900" lvl="0" indent="-342900">
                        <a:lnSpc>
                          <a:spcPct val="107000"/>
                        </a:lnSpc>
                        <a:spcAft>
                          <a:spcPts val="0"/>
                        </a:spcAft>
                        <a:buFont typeface="Symbol" panose="05050102010706020507" pitchFamily="18" charset="2"/>
                        <a:buChar char=""/>
                      </a:pPr>
                      <a:r>
                        <a:rPr lang="en-ZA" sz="2100" dirty="0">
                          <a:effectLst/>
                        </a:rPr>
                        <a:t>Point to Pont LCC operations increase scale advantages (more flights)</a:t>
                      </a:r>
                    </a:p>
                    <a:p>
                      <a:pPr marL="342900" lvl="0" indent="-342900">
                        <a:lnSpc>
                          <a:spcPct val="107000"/>
                        </a:lnSpc>
                        <a:spcAft>
                          <a:spcPts val="0"/>
                        </a:spcAft>
                        <a:buFont typeface="Symbol" panose="05050102010706020507" pitchFamily="18" charset="2"/>
                        <a:buChar char=""/>
                      </a:pPr>
                      <a:r>
                        <a:rPr lang="en-ZA" sz="2100" dirty="0">
                          <a:effectLst/>
                        </a:rPr>
                        <a:t>LCCs have higher aircraft use than FSNCs and efficiencies</a:t>
                      </a:r>
                    </a:p>
                    <a:p>
                      <a:pPr marL="342900" lvl="0" indent="-342900">
                        <a:lnSpc>
                          <a:spcPct val="107000"/>
                        </a:lnSpc>
                        <a:spcAft>
                          <a:spcPts val="0"/>
                        </a:spcAft>
                        <a:buFont typeface="Symbol" panose="05050102010706020507" pitchFamily="18" charset="2"/>
                        <a:buChar char=""/>
                      </a:pPr>
                      <a:r>
                        <a:rPr lang="en-ZA" sz="2100" dirty="0">
                          <a:effectLst/>
                        </a:rPr>
                        <a:t>Mozambique pax market = sparse (not high density or high enough aircraft or frequency of flights for H&amp;S)</a:t>
                      </a:r>
                    </a:p>
                    <a:p>
                      <a:pPr marL="342900" lvl="0" indent="-342900">
                        <a:lnSpc>
                          <a:spcPct val="107000"/>
                        </a:lnSpc>
                        <a:spcAft>
                          <a:spcPts val="0"/>
                        </a:spcAft>
                        <a:buFont typeface="Symbol" panose="05050102010706020507" pitchFamily="18" charset="2"/>
                        <a:buChar char=""/>
                      </a:pPr>
                      <a:r>
                        <a:rPr lang="en-ZA" sz="2100" dirty="0">
                          <a:effectLst/>
                        </a:rPr>
                        <a:t>Unnecessary flying and higher emissions will result</a:t>
                      </a:r>
                    </a:p>
                    <a:p>
                      <a:pPr marL="342900" lvl="0" indent="-342900">
                        <a:lnSpc>
                          <a:spcPct val="107000"/>
                        </a:lnSpc>
                        <a:spcAft>
                          <a:spcPts val="0"/>
                        </a:spcAft>
                        <a:buFont typeface="Symbol" panose="05050102010706020507" pitchFamily="18" charset="2"/>
                        <a:buChar char=""/>
                      </a:pPr>
                      <a:r>
                        <a:rPr lang="en-ZA" sz="2100" dirty="0">
                          <a:effectLst/>
                        </a:rPr>
                        <a:t>Competition increases with more participants not less</a:t>
                      </a:r>
                    </a:p>
                    <a:p>
                      <a:pPr marL="342900" lvl="0" indent="-342900">
                        <a:lnSpc>
                          <a:spcPct val="107000"/>
                        </a:lnSpc>
                        <a:spcAft>
                          <a:spcPts val="0"/>
                        </a:spcAft>
                        <a:buFont typeface="Symbol" panose="05050102010706020507" pitchFamily="18" charset="2"/>
                        <a:buChar char=""/>
                      </a:pPr>
                      <a:r>
                        <a:rPr lang="en-ZA" sz="2100" dirty="0">
                          <a:effectLst/>
                        </a:rPr>
                        <a:t>No scheduled airlines are based at Nacala (Nampula) and Beira. No spares, maintenance or crews are based there</a:t>
                      </a:r>
                      <a:endParaRPr lang="en-ZA"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90712" marR="90712" marT="0" marB="0">
                    <a:noFill/>
                  </a:tcPr>
                </a:tc>
                <a:extLst>
                  <a:ext uri="{0D108BD9-81ED-4DB2-BD59-A6C34878D82A}">
                    <a16:rowId xmlns:a16="http://schemas.microsoft.com/office/drawing/2014/main" val="1555390887"/>
                  </a:ext>
                </a:extLst>
              </a:tr>
            </a:tbl>
          </a:graphicData>
        </a:graphic>
      </p:graphicFrame>
      <p:sp>
        <p:nvSpPr>
          <p:cNvPr id="4" name="Date Placeholder 3">
            <a:extLst>
              <a:ext uri="{FF2B5EF4-FFF2-40B4-BE49-F238E27FC236}">
                <a16:creationId xmlns:a16="http://schemas.microsoft.com/office/drawing/2014/main" id="{EB822387-83F0-4D0E-88DB-FF326B614CC8}"/>
              </a:ext>
            </a:extLst>
          </p:cNvPr>
          <p:cNvSpPr>
            <a:spLocks noGrp="1"/>
          </p:cNvSpPr>
          <p:nvPr>
            <p:ph type="dt" sz="half" idx="2"/>
          </p:nvPr>
        </p:nvSpPr>
        <p:spPr/>
        <p:txBody>
          <a:bodyPr/>
          <a:lstStyle/>
          <a:p>
            <a:fld id="{193355D5-F1DA-0F48-9E7E-0A3FEBF9FF84}" type="datetime1">
              <a:rPr lang="en-US" smtClean="0"/>
              <a:pPr/>
              <a:t>1/8/2018</a:t>
            </a:fld>
            <a:endParaRPr lang="en-US" dirty="0"/>
          </a:p>
        </p:txBody>
      </p:sp>
      <p:sp>
        <p:nvSpPr>
          <p:cNvPr id="5" name="Footer Placeholder 4">
            <a:extLst>
              <a:ext uri="{FF2B5EF4-FFF2-40B4-BE49-F238E27FC236}">
                <a16:creationId xmlns:a16="http://schemas.microsoft.com/office/drawing/2014/main" id="{AF61FF0E-98EF-46FE-8CF8-888A42801672}"/>
              </a:ext>
            </a:extLst>
          </p:cNvPr>
          <p:cNvSpPr>
            <a:spLocks noGrp="1"/>
          </p:cNvSpPr>
          <p:nvPr>
            <p:ph type="ftr" sz="quarter" idx="3"/>
          </p:nvPr>
        </p:nvSpPr>
        <p:spPr>
          <a:xfrm>
            <a:off x="1609950" y="6531206"/>
            <a:ext cx="9298744"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
        <p:nvSpPr>
          <p:cNvPr id="6" name="Slide Number Placeholder 5">
            <a:extLst>
              <a:ext uri="{FF2B5EF4-FFF2-40B4-BE49-F238E27FC236}">
                <a16:creationId xmlns:a16="http://schemas.microsoft.com/office/drawing/2014/main" id="{87944A75-1174-4285-BD51-87FA6F8C600B}"/>
              </a:ext>
            </a:extLst>
          </p:cNvPr>
          <p:cNvSpPr>
            <a:spLocks noGrp="1"/>
          </p:cNvSpPr>
          <p:nvPr>
            <p:ph type="sldNum" sz="quarter" idx="4"/>
          </p:nvPr>
        </p:nvSpPr>
        <p:spPr/>
        <p:txBody>
          <a:bodyPr/>
          <a:lstStyle/>
          <a:p>
            <a:fld id="{42782948-4DBE-204D-AB9E-B65E067054AE}" type="slidenum">
              <a:rPr lang="en-US" smtClean="0"/>
              <a:pPr/>
              <a:t>6</a:t>
            </a:fld>
            <a:endParaRPr lang="en-US" dirty="0"/>
          </a:p>
        </p:txBody>
      </p:sp>
      <p:sp>
        <p:nvSpPr>
          <p:cNvPr id="8" name="Title 7">
            <a:extLst>
              <a:ext uri="{FF2B5EF4-FFF2-40B4-BE49-F238E27FC236}">
                <a16:creationId xmlns:a16="http://schemas.microsoft.com/office/drawing/2014/main" id="{3D0EE312-22AB-47C0-9BE8-61325B69E52B}"/>
              </a:ext>
            </a:extLst>
          </p:cNvPr>
          <p:cNvSpPr>
            <a:spLocks noGrp="1"/>
          </p:cNvSpPr>
          <p:nvPr>
            <p:ph type="title"/>
          </p:nvPr>
        </p:nvSpPr>
        <p:spPr>
          <a:xfrm>
            <a:off x="250111" y="-544765"/>
            <a:ext cx="11941888" cy="1089529"/>
          </a:xfrm>
        </p:spPr>
        <p:txBody>
          <a:bodyPr/>
          <a:lstStyle/>
          <a:p>
            <a:r>
              <a:rPr lang="pt-PT" sz="3600" b="1" dirty="0"/>
              <a:t>Analysis of AdM proposed benefits of reducing entry points</a:t>
            </a:r>
            <a:endParaRPr lang="pt-PT" sz="3600" dirty="0"/>
          </a:p>
        </p:txBody>
      </p:sp>
    </p:spTree>
    <p:extLst>
      <p:ext uri="{BB962C8B-B14F-4D97-AF65-F5344CB8AC3E}">
        <p14:creationId xmlns:p14="http://schemas.microsoft.com/office/powerpoint/2010/main" val="28385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B822387-83F0-4D0E-88DB-FF326B614CC8}"/>
              </a:ext>
            </a:extLst>
          </p:cNvPr>
          <p:cNvSpPr>
            <a:spLocks noGrp="1"/>
          </p:cNvSpPr>
          <p:nvPr>
            <p:ph type="dt" sz="half" idx="2"/>
          </p:nvPr>
        </p:nvSpPr>
        <p:spPr/>
        <p:txBody>
          <a:bodyPr/>
          <a:lstStyle/>
          <a:p>
            <a:fld id="{193355D5-F1DA-0F48-9E7E-0A3FEBF9FF84}" type="datetime1">
              <a:rPr lang="en-US" smtClean="0"/>
              <a:pPr/>
              <a:t>1/8/2018</a:t>
            </a:fld>
            <a:endParaRPr lang="en-US" dirty="0"/>
          </a:p>
        </p:txBody>
      </p:sp>
      <p:sp>
        <p:nvSpPr>
          <p:cNvPr id="5" name="Footer Placeholder 4">
            <a:extLst>
              <a:ext uri="{FF2B5EF4-FFF2-40B4-BE49-F238E27FC236}">
                <a16:creationId xmlns:a16="http://schemas.microsoft.com/office/drawing/2014/main" id="{AF61FF0E-98EF-46FE-8CF8-888A42801672}"/>
              </a:ext>
            </a:extLst>
          </p:cNvPr>
          <p:cNvSpPr>
            <a:spLocks noGrp="1"/>
          </p:cNvSpPr>
          <p:nvPr>
            <p:ph type="ftr" sz="quarter" idx="3"/>
          </p:nvPr>
        </p:nvSpPr>
        <p:spPr>
          <a:xfrm>
            <a:off x="1716257" y="6546144"/>
            <a:ext cx="9411287" cy="214547"/>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
        <p:nvSpPr>
          <p:cNvPr id="6" name="Slide Number Placeholder 5">
            <a:extLst>
              <a:ext uri="{FF2B5EF4-FFF2-40B4-BE49-F238E27FC236}">
                <a16:creationId xmlns:a16="http://schemas.microsoft.com/office/drawing/2014/main" id="{87944A75-1174-4285-BD51-87FA6F8C600B}"/>
              </a:ext>
            </a:extLst>
          </p:cNvPr>
          <p:cNvSpPr>
            <a:spLocks noGrp="1"/>
          </p:cNvSpPr>
          <p:nvPr>
            <p:ph type="sldNum" sz="quarter" idx="4"/>
          </p:nvPr>
        </p:nvSpPr>
        <p:spPr/>
        <p:txBody>
          <a:bodyPr/>
          <a:lstStyle/>
          <a:p>
            <a:fld id="{42782948-4DBE-204D-AB9E-B65E067054AE}" type="slidenum">
              <a:rPr lang="en-US" smtClean="0"/>
              <a:pPr/>
              <a:t>7</a:t>
            </a:fld>
            <a:endParaRPr lang="en-US" dirty="0"/>
          </a:p>
        </p:txBody>
      </p:sp>
      <p:sp>
        <p:nvSpPr>
          <p:cNvPr id="8" name="Title 7">
            <a:extLst>
              <a:ext uri="{FF2B5EF4-FFF2-40B4-BE49-F238E27FC236}">
                <a16:creationId xmlns:a16="http://schemas.microsoft.com/office/drawing/2014/main" id="{3D0EE312-22AB-47C0-9BE8-61325B69E52B}"/>
              </a:ext>
            </a:extLst>
          </p:cNvPr>
          <p:cNvSpPr>
            <a:spLocks noGrp="1"/>
          </p:cNvSpPr>
          <p:nvPr>
            <p:ph type="title"/>
          </p:nvPr>
        </p:nvSpPr>
        <p:spPr>
          <a:xfrm>
            <a:off x="250112" y="-298183"/>
            <a:ext cx="11941888" cy="1089529"/>
          </a:xfrm>
        </p:spPr>
        <p:txBody>
          <a:bodyPr/>
          <a:lstStyle/>
          <a:p>
            <a:r>
              <a:rPr lang="pt-PT" sz="3600" b="1" dirty="0"/>
              <a:t>Analysis of AdM proposed benefits of reducing entry points</a:t>
            </a:r>
            <a:endParaRPr lang="pt-PT" sz="3600" dirty="0"/>
          </a:p>
        </p:txBody>
      </p:sp>
      <p:graphicFrame>
        <p:nvGraphicFramePr>
          <p:cNvPr id="11" name="Content Placeholder 10">
            <a:extLst>
              <a:ext uri="{FF2B5EF4-FFF2-40B4-BE49-F238E27FC236}">
                <a16:creationId xmlns:a16="http://schemas.microsoft.com/office/drawing/2014/main" id="{A92731A2-AF7B-4114-90E9-41D1560DD00E}"/>
              </a:ext>
            </a:extLst>
          </p:cNvPr>
          <p:cNvGraphicFramePr>
            <a:graphicFrameLocks noGrp="1"/>
          </p:cNvGraphicFramePr>
          <p:nvPr>
            <p:ph idx="1"/>
            <p:extLst>
              <p:ext uri="{D42A27DB-BD31-4B8C-83A1-F6EECF244321}">
                <p14:modId xmlns:p14="http://schemas.microsoft.com/office/powerpoint/2010/main" val="2399271293"/>
              </p:ext>
            </p:extLst>
          </p:nvPr>
        </p:nvGraphicFramePr>
        <p:xfrm>
          <a:off x="405401" y="901938"/>
          <a:ext cx="11381198" cy="4529830"/>
        </p:xfrm>
        <a:graphic>
          <a:graphicData uri="http://schemas.openxmlformats.org/drawingml/2006/table">
            <a:tbl>
              <a:tblPr firstRow="1" firstCol="1" bandRow="1">
                <a:tableStyleId>{5C22544A-7EE6-4342-B048-85BDC9FD1C3A}</a:tableStyleId>
              </a:tblPr>
              <a:tblGrid>
                <a:gridCol w="3582826">
                  <a:extLst>
                    <a:ext uri="{9D8B030D-6E8A-4147-A177-3AD203B41FA5}">
                      <a16:colId xmlns:a16="http://schemas.microsoft.com/office/drawing/2014/main" val="1729776441"/>
                    </a:ext>
                  </a:extLst>
                </a:gridCol>
                <a:gridCol w="7798372">
                  <a:extLst>
                    <a:ext uri="{9D8B030D-6E8A-4147-A177-3AD203B41FA5}">
                      <a16:colId xmlns:a16="http://schemas.microsoft.com/office/drawing/2014/main" val="3893181261"/>
                    </a:ext>
                  </a:extLst>
                </a:gridCol>
              </a:tblGrid>
              <a:tr h="1007675">
                <a:tc>
                  <a:txBody>
                    <a:bodyPr/>
                    <a:lstStyle/>
                    <a:p>
                      <a:pPr algn="ctr">
                        <a:lnSpc>
                          <a:spcPct val="107000"/>
                        </a:lnSpc>
                        <a:spcAft>
                          <a:spcPts val="0"/>
                        </a:spcAft>
                      </a:pPr>
                      <a:r>
                        <a:rPr lang="pt-PT" sz="2400" dirty="0">
                          <a:effectLst/>
                        </a:rPr>
                        <a:t>AdM proposed benefits of reducing entry points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799" marR="57799" marT="0" marB="0"/>
                </a:tc>
                <a:tc>
                  <a:txBody>
                    <a:bodyPr/>
                    <a:lstStyle/>
                    <a:p>
                      <a:pPr algn="ctr">
                        <a:lnSpc>
                          <a:spcPct val="107000"/>
                        </a:lnSpc>
                        <a:spcAft>
                          <a:spcPts val="0"/>
                        </a:spcAft>
                      </a:pPr>
                      <a:r>
                        <a:rPr lang="pt-PT" sz="2400" dirty="0">
                          <a:effectLst/>
                        </a:rPr>
                        <a:t>Analysis and response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799" marR="57799" marT="0" marB="0"/>
                </a:tc>
                <a:extLst>
                  <a:ext uri="{0D108BD9-81ED-4DB2-BD59-A6C34878D82A}">
                    <a16:rowId xmlns:a16="http://schemas.microsoft.com/office/drawing/2014/main" val="1221563786"/>
                  </a:ext>
                </a:extLst>
              </a:tr>
              <a:tr h="3493926">
                <a:tc>
                  <a:txBody>
                    <a:bodyPr/>
                    <a:lstStyle/>
                    <a:p>
                      <a:pPr>
                        <a:lnSpc>
                          <a:spcPct val="107000"/>
                        </a:lnSpc>
                        <a:spcAft>
                          <a:spcPts val="0"/>
                        </a:spcAft>
                      </a:pPr>
                      <a:r>
                        <a:rPr lang="en-ZA" sz="2400" b="0" dirty="0">
                          <a:solidFill>
                            <a:schemeClr val="tx1"/>
                          </a:solidFill>
                          <a:effectLst/>
                        </a:rPr>
                        <a:t>4) Reduction of </a:t>
                      </a:r>
                      <a:r>
                        <a:rPr lang="en-ZA" sz="2400" b="0" u="sng" dirty="0">
                          <a:solidFill>
                            <a:schemeClr val="tx1"/>
                          </a:solidFill>
                          <a:effectLst/>
                        </a:rPr>
                        <a:t>operating costs</a:t>
                      </a:r>
                      <a:r>
                        <a:rPr lang="en-ZA" sz="2400" b="0" dirty="0">
                          <a:solidFill>
                            <a:schemeClr val="tx1"/>
                          </a:solidFill>
                          <a:effectLst/>
                        </a:rPr>
                        <a:t>, increased </a:t>
                      </a:r>
                      <a:r>
                        <a:rPr lang="en-ZA" sz="2400" b="0" u="sng" dirty="0">
                          <a:solidFill>
                            <a:schemeClr val="tx1"/>
                          </a:solidFill>
                          <a:effectLst/>
                        </a:rPr>
                        <a:t>efficiency benefits</a:t>
                      </a:r>
                      <a:r>
                        <a:rPr lang="en-ZA" sz="2400" b="0" dirty="0">
                          <a:solidFill>
                            <a:schemeClr val="tx1"/>
                          </a:solidFill>
                          <a:effectLst/>
                        </a:rPr>
                        <a:t> and consequent </a:t>
                      </a:r>
                      <a:r>
                        <a:rPr lang="en-ZA" sz="2400" b="0" u="sng" dirty="0">
                          <a:solidFill>
                            <a:schemeClr val="tx1"/>
                          </a:solidFill>
                          <a:effectLst/>
                        </a:rPr>
                        <a:t>reduction of airfare costs</a:t>
                      </a:r>
                      <a:r>
                        <a:rPr lang="en-ZA" sz="2400" b="0" dirty="0">
                          <a:solidFill>
                            <a:schemeClr val="tx1"/>
                          </a:solidFill>
                          <a:effectLst/>
                        </a:rPr>
                        <a:t>;</a:t>
                      </a:r>
                      <a:endParaRPr lang="en-ZA"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99" marR="57799" marT="0" marB="0">
                    <a:noFill/>
                  </a:tcPr>
                </a:tc>
                <a:tc>
                  <a:txBody>
                    <a:bodyPr/>
                    <a:lstStyle/>
                    <a:p>
                      <a:pPr marL="342900" lvl="0" indent="-342900">
                        <a:lnSpc>
                          <a:spcPct val="107000"/>
                        </a:lnSpc>
                        <a:spcAft>
                          <a:spcPts val="0"/>
                        </a:spcAft>
                        <a:buFont typeface="Symbol" panose="05050102010706020507" pitchFamily="18" charset="2"/>
                        <a:buChar char=""/>
                      </a:pPr>
                      <a:r>
                        <a:rPr lang="en-ZA" sz="2400" dirty="0">
                          <a:effectLst/>
                        </a:rPr>
                        <a:t>Not correct, the opposite will result</a:t>
                      </a:r>
                    </a:p>
                    <a:p>
                      <a:pPr marL="342900" lvl="0" indent="-342900">
                        <a:lnSpc>
                          <a:spcPct val="107000"/>
                        </a:lnSpc>
                        <a:spcAft>
                          <a:spcPts val="0"/>
                        </a:spcAft>
                        <a:buFont typeface="Symbol" panose="05050102010706020507" pitchFamily="18" charset="2"/>
                        <a:buChar char=""/>
                      </a:pPr>
                      <a:r>
                        <a:rPr lang="en-ZA" sz="2400" dirty="0">
                          <a:effectLst/>
                        </a:rPr>
                        <a:t>Airlines’ operational cost will collectively increase due to unnecessary flying and journeys will have two landings &amp; take offs) </a:t>
                      </a:r>
                    </a:p>
                    <a:p>
                      <a:pPr marL="342900" lvl="0" indent="-342900">
                        <a:lnSpc>
                          <a:spcPct val="107000"/>
                        </a:lnSpc>
                        <a:spcAft>
                          <a:spcPts val="0"/>
                        </a:spcAft>
                        <a:buFont typeface="Symbol" panose="05050102010706020507" pitchFamily="18" charset="2"/>
                        <a:buChar char=""/>
                      </a:pPr>
                      <a:r>
                        <a:rPr lang="en-ZA" sz="2400" dirty="0">
                          <a:effectLst/>
                        </a:rPr>
                        <a:t>Airport operating cost will mostly remain as international non-scheduled flight will remain</a:t>
                      </a:r>
                    </a:p>
                    <a:p>
                      <a:pPr marL="342900" lvl="0" indent="-342900">
                        <a:lnSpc>
                          <a:spcPct val="107000"/>
                        </a:lnSpc>
                        <a:spcAft>
                          <a:spcPts val="0"/>
                        </a:spcAft>
                        <a:buFont typeface="Symbol" panose="05050102010706020507" pitchFamily="18" charset="2"/>
                        <a:buChar char=""/>
                      </a:pPr>
                      <a:r>
                        <a:rPr lang="en-ZA" sz="2400" dirty="0">
                          <a:effectLst/>
                        </a:rPr>
                        <a:t>Airfares will increase (now two flight sectors)</a:t>
                      </a:r>
                    </a:p>
                    <a:p>
                      <a:pPr marL="342900" lvl="0" indent="-342900">
                        <a:lnSpc>
                          <a:spcPct val="107000"/>
                        </a:lnSpc>
                        <a:spcAft>
                          <a:spcPts val="0"/>
                        </a:spcAft>
                        <a:buFont typeface="Symbol" panose="05050102010706020507" pitchFamily="18" charset="2"/>
                        <a:buChar char=""/>
                      </a:pPr>
                      <a:r>
                        <a:rPr lang="en-ZA" sz="2400" dirty="0">
                          <a:effectLst/>
                        </a:rPr>
                        <a:t>Total travel-time will increase making affected airports more inaccessible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799" marR="57799" marT="0" marB="0">
                    <a:noFill/>
                  </a:tcPr>
                </a:tc>
                <a:extLst>
                  <a:ext uri="{0D108BD9-81ED-4DB2-BD59-A6C34878D82A}">
                    <a16:rowId xmlns:a16="http://schemas.microsoft.com/office/drawing/2014/main" val="3863469801"/>
                  </a:ext>
                </a:extLst>
              </a:tr>
            </a:tbl>
          </a:graphicData>
        </a:graphic>
      </p:graphicFrame>
    </p:spTree>
    <p:extLst>
      <p:ext uri="{BB962C8B-B14F-4D97-AF65-F5344CB8AC3E}">
        <p14:creationId xmlns:p14="http://schemas.microsoft.com/office/powerpoint/2010/main" val="2984275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B822387-83F0-4D0E-88DB-FF326B614CC8}"/>
              </a:ext>
            </a:extLst>
          </p:cNvPr>
          <p:cNvSpPr>
            <a:spLocks noGrp="1"/>
          </p:cNvSpPr>
          <p:nvPr>
            <p:ph type="dt" sz="half" idx="2"/>
          </p:nvPr>
        </p:nvSpPr>
        <p:spPr/>
        <p:txBody>
          <a:bodyPr/>
          <a:lstStyle/>
          <a:p>
            <a:fld id="{193355D5-F1DA-0F48-9E7E-0A3FEBF9FF84}" type="datetime1">
              <a:rPr lang="en-US" smtClean="0"/>
              <a:pPr/>
              <a:t>1/8/2018</a:t>
            </a:fld>
            <a:endParaRPr lang="en-US" dirty="0"/>
          </a:p>
        </p:txBody>
      </p:sp>
      <p:sp>
        <p:nvSpPr>
          <p:cNvPr id="5" name="Footer Placeholder 4">
            <a:extLst>
              <a:ext uri="{FF2B5EF4-FFF2-40B4-BE49-F238E27FC236}">
                <a16:creationId xmlns:a16="http://schemas.microsoft.com/office/drawing/2014/main" id="{AF61FF0E-98EF-46FE-8CF8-888A42801672}"/>
              </a:ext>
            </a:extLst>
          </p:cNvPr>
          <p:cNvSpPr>
            <a:spLocks noGrp="1"/>
          </p:cNvSpPr>
          <p:nvPr>
            <p:ph type="ftr" sz="quarter" idx="3"/>
          </p:nvPr>
        </p:nvSpPr>
        <p:spPr>
          <a:xfrm>
            <a:off x="1913206" y="6381933"/>
            <a:ext cx="9049967"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
        <p:nvSpPr>
          <p:cNvPr id="6" name="Slide Number Placeholder 5">
            <a:extLst>
              <a:ext uri="{FF2B5EF4-FFF2-40B4-BE49-F238E27FC236}">
                <a16:creationId xmlns:a16="http://schemas.microsoft.com/office/drawing/2014/main" id="{87944A75-1174-4285-BD51-87FA6F8C600B}"/>
              </a:ext>
            </a:extLst>
          </p:cNvPr>
          <p:cNvSpPr>
            <a:spLocks noGrp="1"/>
          </p:cNvSpPr>
          <p:nvPr>
            <p:ph type="sldNum" sz="quarter" idx="4"/>
          </p:nvPr>
        </p:nvSpPr>
        <p:spPr/>
        <p:txBody>
          <a:bodyPr/>
          <a:lstStyle/>
          <a:p>
            <a:fld id="{42782948-4DBE-204D-AB9E-B65E067054AE}" type="slidenum">
              <a:rPr lang="en-US" smtClean="0"/>
              <a:pPr/>
              <a:t>8</a:t>
            </a:fld>
            <a:endParaRPr lang="en-US" dirty="0"/>
          </a:p>
        </p:txBody>
      </p:sp>
      <p:sp>
        <p:nvSpPr>
          <p:cNvPr id="8" name="Title 7">
            <a:extLst>
              <a:ext uri="{FF2B5EF4-FFF2-40B4-BE49-F238E27FC236}">
                <a16:creationId xmlns:a16="http://schemas.microsoft.com/office/drawing/2014/main" id="{3D0EE312-22AB-47C0-9BE8-61325B69E52B}"/>
              </a:ext>
            </a:extLst>
          </p:cNvPr>
          <p:cNvSpPr>
            <a:spLocks noGrp="1"/>
          </p:cNvSpPr>
          <p:nvPr>
            <p:ph type="title"/>
          </p:nvPr>
        </p:nvSpPr>
        <p:spPr>
          <a:xfrm>
            <a:off x="250112" y="-298183"/>
            <a:ext cx="11738688" cy="1089529"/>
          </a:xfrm>
        </p:spPr>
        <p:txBody>
          <a:bodyPr/>
          <a:lstStyle/>
          <a:p>
            <a:r>
              <a:rPr lang="pt-PT" sz="3600" b="1" dirty="0"/>
              <a:t>Analysis of AdM proposed benefits of reducing entry points</a:t>
            </a:r>
            <a:endParaRPr lang="pt-PT" sz="3600" dirty="0"/>
          </a:p>
        </p:txBody>
      </p:sp>
      <p:graphicFrame>
        <p:nvGraphicFramePr>
          <p:cNvPr id="9" name="Content Placeholder 8">
            <a:extLst>
              <a:ext uri="{FF2B5EF4-FFF2-40B4-BE49-F238E27FC236}">
                <a16:creationId xmlns:a16="http://schemas.microsoft.com/office/drawing/2014/main" id="{87D5A679-01DC-4898-9FFD-8E321149744A}"/>
              </a:ext>
            </a:extLst>
          </p:cNvPr>
          <p:cNvGraphicFramePr>
            <a:graphicFrameLocks noGrp="1"/>
          </p:cNvGraphicFramePr>
          <p:nvPr>
            <p:ph idx="1"/>
            <p:extLst>
              <p:ext uri="{D42A27DB-BD31-4B8C-83A1-F6EECF244321}">
                <p14:modId xmlns:p14="http://schemas.microsoft.com/office/powerpoint/2010/main" val="2182680047"/>
              </p:ext>
            </p:extLst>
          </p:nvPr>
        </p:nvGraphicFramePr>
        <p:xfrm>
          <a:off x="445745" y="850322"/>
          <a:ext cx="11037933" cy="5472634"/>
        </p:xfrm>
        <a:graphic>
          <a:graphicData uri="http://schemas.openxmlformats.org/drawingml/2006/table">
            <a:tbl>
              <a:tblPr firstRow="1" firstCol="1" bandRow="1">
                <a:tableStyleId>{5C22544A-7EE6-4342-B048-85BDC9FD1C3A}</a:tableStyleId>
              </a:tblPr>
              <a:tblGrid>
                <a:gridCol w="3474765">
                  <a:extLst>
                    <a:ext uri="{9D8B030D-6E8A-4147-A177-3AD203B41FA5}">
                      <a16:colId xmlns:a16="http://schemas.microsoft.com/office/drawing/2014/main" val="1368221797"/>
                    </a:ext>
                  </a:extLst>
                </a:gridCol>
                <a:gridCol w="7563168">
                  <a:extLst>
                    <a:ext uri="{9D8B030D-6E8A-4147-A177-3AD203B41FA5}">
                      <a16:colId xmlns:a16="http://schemas.microsoft.com/office/drawing/2014/main" val="3189060515"/>
                    </a:ext>
                  </a:extLst>
                </a:gridCol>
              </a:tblGrid>
              <a:tr h="776428">
                <a:tc>
                  <a:txBody>
                    <a:bodyPr/>
                    <a:lstStyle/>
                    <a:p>
                      <a:pPr algn="ctr">
                        <a:lnSpc>
                          <a:spcPct val="107000"/>
                        </a:lnSpc>
                        <a:spcAft>
                          <a:spcPts val="0"/>
                        </a:spcAft>
                      </a:pPr>
                      <a:r>
                        <a:rPr lang="pt-PT" sz="2400" dirty="0">
                          <a:effectLst/>
                        </a:rPr>
                        <a:t>AdM proposed benefits of reducing entry points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165" marR="48165" marT="0" marB="0"/>
                </a:tc>
                <a:tc>
                  <a:txBody>
                    <a:bodyPr/>
                    <a:lstStyle/>
                    <a:p>
                      <a:pPr algn="ctr">
                        <a:lnSpc>
                          <a:spcPct val="107000"/>
                        </a:lnSpc>
                        <a:spcAft>
                          <a:spcPts val="0"/>
                        </a:spcAft>
                      </a:pPr>
                      <a:r>
                        <a:rPr lang="pt-PT" sz="2400">
                          <a:effectLst/>
                        </a:rPr>
                        <a:t>Analysis and response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165" marR="48165" marT="0" marB="0"/>
                </a:tc>
                <a:extLst>
                  <a:ext uri="{0D108BD9-81ED-4DB2-BD59-A6C34878D82A}">
                    <a16:rowId xmlns:a16="http://schemas.microsoft.com/office/drawing/2014/main" val="781818211"/>
                  </a:ext>
                </a:extLst>
              </a:tr>
              <a:tr h="4658568">
                <a:tc>
                  <a:txBody>
                    <a:bodyPr/>
                    <a:lstStyle/>
                    <a:p>
                      <a:pPr>
                        <a:lnSpc>
                          <a:spcPct val="107000"/>
                        </a:lnSpc>
                        <a:spcAft>
                          <a:spcPts val="0"/>
                        </a:spcAft>
                      </a:pPr>
                      <a:r>
                        <a:rPr lang="en-ZA" sz="2400" b="0" dirty="0">
                          <a:solidFill>
                            <a:schemeClr val="tx1"/>
                          </a:solidFill>
                          <a:effectLst/>
                        </a:rPr>
                        <a:t>5) Attracting new operators to serve the domestic and international market;</a:t>
                      </a:r>
                      <a:endParaRPr lang="en-ZA"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8165" marR="48165" marT="0" marB="0">
                    <a:noFill/>
                  </a:tcPr>
                </a:tc>
                <a:tc>
                  <a:txBody>
                    <a:bodyPr/>
                    <a:lstStyle/>
                    <a:p>
                      <a:pPr marL="342900" lvl="0" indent="-342900">
                        <a:lnSpc>
                          <a:spcPct val="107000"/>
                        </a:lnSpc>
                        <a:spcAft>
                          <a:spcPts val="0"/>
                        </a:spcAft>
                        <a:buFont typeface="Symbol" panose="05050102010706020507" pitchFamily="18" charset="2"/>
                        <a:buChar char=""/>
                      </a:pPr>
                      <a:r>
                        <a:rPr lang="en-ZA" sz="2400" dirty="0">
                          <a:effectLst/>
                        </a:rPr>
                        <a:t>Not correct</a:t>
                      </a:r>
                    </a:p>
                    <a:p>
                      <a:pPr marL="342900" lvl="0" indent="-342900">
                        <a:lnSpc>
                          <a:spcPct val="107000"/>
                        </a:lnSpc>
                        <a:spcAft>
                          <a:spcPts val="0"/>
                        </a:spcAft>
                        <a:buFont typeface="Symbol" panose="05050102010706020507" pitchFamily="18" charset="2"/>
                        <a:buChar char=""/>
                      </a:pPr>
                      <a:r>
                        <a:rPr lang="en-ZA" sz="2400" dirty="0">
                          <a:effectLst/>
                        </a:rPr>
                        <a:t>New entrants to domestic market are planning their own route networks without the proposed decision. LAM has low frequency of flights, high transit pax, small number of aircraft</a:t>
                      </a:r>
                    </a:p>
                    <a:p>
                      <a:pPr marL="342900" lvl="0" indent="-342900">
                        <a:lnSpc>
                          <a:spcPct val="107000"/>
                        </a:lnSpc>
                        <a:spcAft>
                          <a:spcPts val="0"/>
                        </a:spcAft>
                        <a:buFont typeface="Symbol" panose="05050102010706020507" pitchFamily="18" charset="2"/>
                        <a:buChar char=""/>
                      </a:pPr>
                      <a:r>
                        <a:rPr lang="en-ZA" sz="2400" dirty="0">
                          <a:effectLst/>
                        </a:rPr>
                        <a:t>May increase LAM’s dominance</a:t>
                      </a:r>
                    </a:p>
                    <a:p>
                      <a:pPr marL="342900" lvl="0" indent="-342900">
                        <a:lnSpc>
                          <a:spcPct val="107000"/>
                        </a:lnSpc>
                        <a:spcAft>
                          <a:spcPts val="0"/>
                        </a:spcAft>
                        <a:buFont typeface="Symbol" panose="05050102010706020507" pitchFamily="18" charset="2"/>
                        <a:buChar char=""/>
                      </a:pPr>
                      <a:r>
                        <a:rPr lang="en-ZA" sz="2400" dirty="0">
                          <a:effectLst/>
                        </a:rPr>
                        <a:t>LAM may through this monopolise regional flights</a:t>
                      </a:r>
                    </a:p>
                    <a:p>
                      <a:pPr marL="342900" lvl="0" indent="-342900">
                        <a:lnSpc>
                          <a:spcPct val="107000"/>
                        </a:lnSpc>
                        <a:spcAft>
                          <a:spcPts val="0"/>
                        </a:spcAft>
                        <a:buFont typeface="Symbol" panose="05050102010706020507" pitchFamily="18" charset="2"/>
                        <a:buChar char=""/>
                      </a:pPr>
                      <a:r>
                        <a:rPr lang="en-ZA" sz="2400" dirty="0">
                          <a:effectLst/>
                        </a:rPr>
                        <a:t>International charters are much less prevalent these days. Large batch size (seat capacity) of long haul aircraft require high scale of demand on each flight</a:t>
                      </a:r>
                    </a:p>
                    <a:p>
                      <a:pPr marL="342900" lvl="0" indent="-342900">
                        <a:lnSpc>
                          <a:spcPct val="107000"/>
                        </a:lnSpc>
                        <a:spcAft>
                          <a:spcPts val="0"/>
                        </a:spcAft>
                        <a:buFont typeface="Symbol" panose="05050102010706020507" pitchFamily="18" charset="2"/>
                        <a:buChar char=""/>
                      </a:pPr>
                      <a:r>
                        <a:rPr lang="en-ZA" sz="2400" dirty="0">
                          <a:effectLst/>
                        </a:rPr>
                        <a:t>Would put-off new international carriers (create uncertainty of tenure)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165" marR="48165" marT="0" marB="0">
                    <a:noFill/>
                  </a:tcPr>
                </a:tc>
                <a:extLst>
                  <a:ext uri="{0D108BD9-81ED-4DB2-BD59-A6C34878D82A}">
                    <a16:rowId xmlns:a16="http://schemas.microsoft.com/office/drawing/2014/main" val="599051228"/>
                  </a:ext>
                </a:extLst>
              </a:tr>
            </a:tbl>
          </a:graphicData>
        </a:graphic>
      </p:graphicFrame>
    </p:spTree>
    <p:extLst>
      <p:ext uri="{BB962C8B-B14F-4D97-AF65-F5344CB8AC3E}">
        <p14:creationId xmlns:p14="http://schemas.microsoft.com/office/powerpoint/2010/main" val="102445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741A275A-5760-4927-9947-10FEB6CD3DC2}"/>
              </a:ext>
            </a:extLst>
          </p:cNvPr>
          <p:cNvGraphicFramePr>
            <a:graphicFrameLocks noGrp="1"/>
          </p:cNvGraphicFramePr>
          <p:nvPr>
            <p:ph idx="1"/>
            <p:extLst>
              <p:ext uri="{D42A27DB-BD31-4B8C-83A1-F6EECF244321}">
                <p14:modId xmlns:p14="http://schemas.microsoft.com/office/powerpoint/2010/main" val="3704067606"/>
              </p:ext>
            </p:extLst>
          </p:nvPr>
        </p:nvGraphicFramePr>
        <p:xfrm>
          <a:off x="455842" y="1248969"/>
          <a:ext cx="11280316" cy="4360062"/>
        </p:xfrm>
        <a:graphic>
          <a:graphicData uri="http://schemas.openxmlformats.org/drawingml/2006/table">
            <a:tbl>
              <a:tblPr firstRow="1" firstCol="1" bandRow="1">
                <a:tableStyleId>{5C22544A-7EE6-4342-B048-85BDC9FD1C3A}</a:tableStyleId>
              </a:tblPr>
              <a:tblGrid>
                <a:gridCol w="3266477">
                  <a:extLst>
                    <a:ext uri="{9D8B030D-6E8A-4147-A177-3AD203B41FA5}">
                      <a16:colId xmlns:a16="http://schemas.microsoft.com/office/drawing/2014/main" val="109878923"/>
                    </a:ext>
                  </a:extLst>
                </a:gridCol>
                <a:gridCol w="8013839">
                  <a:extLst>
                    <a:ext uri="{9D8B030D-6E8A-4147-A177-3AD203B41FA5}">
                      <a16:colId xmlns:a16="http://schemas.microsoft.com/office/drawing/2014/main" val="2787120965"/>
                    </a:ext>
                  </a:extLst>
                </a:gridCol>
              </a:tblGrid>
              <a:tr h="837907">
                <a:tc>
                  <a:txBody>
                    <a:bodyPr/>
                    <a:lstStyle/>
                    <a:p>
                      <a:pPr algn="ctr">
                        <a:lnSpc>
                          <a:spcPct val="107000"/>
                        </a:lnSpc>
                        <a:spcAft>
                          <a:spcPts val="0"/>
                        </a:spcAft>
                      </a:pPr>
                      <a:r>
                        <a:rPr lang="pt-PT" sz="2400" dirty="0">
                          <a:effectLst/>
                        </a:rPr>
                        <a:t>AdM proposed benefits of reducing entry points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0712" marR="90712" marT="0" marB="0"/>
                </a:tc>
                <a:tc>
                  <a:txBody>
                    <a:bodyPr/>
                    <a:lstStyle/>
                    <a:p>
                      <a:pPr algn="ctr">
                        <a:lnSpc>
                          <a:spcPct val="107000"/>
                        </a:lnSpc>
                        <a:spcAft>
                          <a:spcPts val="0"/>
                        </a:spcAft>
                      </a:pPr>
                      <a:r>
                        <a:rPr lang="pt-PT" sz="2400" dirty="0">
                          <a:effectLst/>
                        </a:rPr>
                        <a:t>Analysis and response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0712" marR="90712" marT="0" marB="0"/>
                </a:tc>
                <a:extLst>
                  <a:ext uri="{0D108BD9-81ED-4DB2-BD59-A6C34878D82A}">
                    <a16:rowId xmlns:a16="http://schemas.microsoft.com/office/drawing/2014/main" val="51867471"/>
                  </a:ext>
                </a:extLst>
              </a:tr>
              <a:tr h="3493926">
                <a:tc>
                  <a:txBody>
                    <a:bodyPr/>
                    <a:lstStyle/>
                    <a:p>
                      <a:pPr>
                        <a:lnSpc>
                          <a:spcPct val="107000"/>
                        </a:lnSpc>
                        <a:spcAft>
                          <a:spcPts val="0"/>
                        </a:spcAft>
                      </a:pPr>
                      <a:r>
                        <a:rPr lang="en-ZA" sz="2400" b="0" dirty="0">
                          <a:solidFill>
                            <a:schemeClr val="tx1"/>
                          </a:solidFill>
                          <a:effectLst/>
                        </a:rPr>
                        <a:t>6) Improvement of the </a:t>
                      </a:r>
                      <a:r>
                        <a:rPr lang="en-ZA" sz="2400" b="0" u="sng" dirty="0">
                          <a:solidFill>
                            <a:schemeClr val="tx1"/>
                          </a:solidFill>
                          <a:effectLst/>
                        </a:rPr>
                        <a:t>connection</a:t>
                      </a:r>
                      <a:r>
                        <a:rPr lang="en-ZA" sz="2400" b="0" dirty="0">
                          <a:solidFill>
                            <a:schemeClr val="tx1"/>
                          </a:solidFill>
                          <a:effectLst/>
                        </a:rPr>
                        <a:t> for transport of products, regional and local tourist attractions </a:t>
                      </a:r>
                      <a:r>
                        <a:rPr lang="en-ZA" sz="2400" b="0" u="sng" dirty="0">
                          <a:solidFill>
                            <a:schemeClr val="tx1"/>
                          </a:solidFill>
                          <a:effectLst/>
                        </a:rPr>
                        <a:t>increase in tourist demand</a:t>
                      </a:r>
                      <a:r>
                        <a:rPr lang="en-ZA" sz="2400" b="0" dirty="0">
                          <a:solidFill>
                            <a:schemeClr val="tx1"/>
                          </a:solidFill>
                          <a:effectLst/>
                        </a:rPr>
                        <a:t> and increase of </a:t>
                      </a:r>
                      <a:r>
                        <a:rPr lang="en-ZA" sz="2400" b="0" u="sng" dirty="0">
                          <a:solidFill>
                            <a:schemeClr val="tx1"/>
                          </a:solidFill>
                          <a:effectLst/>
                        </a:rPr>
                        <a:t>tourists stay</a:t>
                      </a:r>
                      <a:endParaRPr lang="en-ZA"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0712" marR="90712" marT="0" marB="0">
                    <a:noFill/>
                  </a:tcPr>
                </a:tc>
                <a:tc>
                  <a:txBody>
                    <a:bodyPr/>
                    <a:lstStyle/>
                    <a:p>
                      <a:pPr marL="342900" lvl="0" indent="-342900">
                        <a:lnSpc>
                          <a:spcPct val="107000"/>
                        </a:lnSpc>
                        <a:spcAft>
                          <a:spcPts val="0"/>
                        </a:spcAft>
                        <a:buFont typeface="Symbol" panose="05050102010706020507" pitchFamily="18" charset="2"/>
                        <a:buChar char=""/>
                      </a:pPr>
                      <a:r>
                        <a:rPr lang="en-ZA" sz="2400" dirty="0">
                          <a:effectLst/>
                        </a:rPr>
                        <a:t>Not correct</a:t>
                      </a:r>
                    </a:p>
                    <a:p>
                      <a:pPr marL="342900" lvl="0" indent="-342900">
                        <a:lnSpc>
                          <a:spcPct val="107000"/>
                        </a:lnSpc>
                        <a:spcAft>
                          <a:spcPts val="0"/>
                        </a:spcAft>
                        <a:buFont typeface="Symbol" panose="05050102010706020507" pitchFamily="18" charset="2"/>
                        <a:buChar char=""/>
                      </a:pPr>
                      <a:r>
                        <a:rPr lang="en-ZA" sz="2400" dirty="0">
                          <a:effectLst/>
                        </a:rPr>
                        <a:t>Connectivity will reduce (that is proposal’s objective)</a:t>
                      </a:r>
                    </a:p>
                    <a:p>
                      <a:pPr marL="342900" lvl="0" indent="-342900">
                        <a:lnSpc>
                          <a:spcPct val="107000"/>
                        </a:lnSpc>
                        <a:spcAft>
                          <a:spcPts val="0"/>
                        </a:spcAft>
                        <a:buFont typeface="Symbol" panose="05050102010706020507" pitchFamily="18" charset="2"/>
                        <a:buChar char=""/>
                      </a:pPr>
                      <a:r>
                        <a:rPr lang="en-ZA" sz="2400" dirty="0">
                          <a:effectLst/>
                        </a:rPr>
                        <a:t>Tourist demand built up on direct access will reduce not increase</a:t>
                      </a:r>
                    </a:p>
                    <a:p>
                      <a:pPr marL="342900" lvl="0" indent="-342900">
                        <a:lnSpc>
                          <a:spcPct val="107000"/>
                        </a:lnSpc>
                        <a:spcAft>
                          <a:spcPts val="0"/>
                        </a:spcAft>
                        <a:buFont typeface="Symbol" panose="05050102010706020507" pitchFamily="18" charset="2"/>
                        <a:buChar char=""/>
                      </a:pPr>
                      <a:r>
                        <a:rPr lang="en-ZA" sz="2400" dirty="0">
                          <a:effectLst/>
                        </a:rPr>
                        <a:t>Overall airport connectivity will reduce</a:t>
                      </a:r>
                    </a:p>
                    <a:p>
                      <a:pPr marL="342900" lvl="0" indent="-342900">
                        <a:lnSpc>
                          <a:spcPct val="107000"/>
                        </a:lnSpc>
                        <a:spcAft>
                          <a:spcPts val="0"/>
                        </a:spcAft>
                        <a:buFont typeface="Symbol" panose="05050102010706020507" pitchFamily="18" charset="2"/>
                        <a:buChar char=""/>
                      </a:pPr>
                      <a:r>
                        <a:rPr lang="en-ZA" sz="2400" dirty="0">
                          <a:effectLst/>
                        </a:rPr>
                        <a:t>Tourist want to fly directly to destination &amp; out</a:t>
                      </a:r>
                    </a:p>
                    <a:p>
                      <a:pPr marL="342900" lvl="0" indent="-342900">
                        <a:lnSpc>
                          <a:spcPct val="107000"/>
                        </a:lnSpc>
                        <a:spcAft>
                          <a:spcPts val="0"/>
                        </a:spcAft>
                        <a:buFont typeface="Symbol" panose="05050102010706020507" pitchFamily="18" charset="2"/>
                        <a:buChar char=""/>
                      </a:pPr>
                      <a:r>
                        <a:rPr lang="en-ZA" sz="2400" dirty="0">
                          <a:effectLst/>
                        </a:rPr>
                        <a:t>Increased pax volumes Affected airports have developed </a:t>
                      </a:r>
                    </a:p>
                    <a:p>
                      <a:pPr marL="342900" lvl="0" indent="-342900">
                        <a:lnSpc>
                          <a:spcPct val="107000"/>
                        </a:lnSpc>
                        <a:spcAft>
                          <a:spcPts val="0"/>
                        </a:spcAft>
                        <a:buFont typeface="Symbol" panose="05050102010706020507" pitchFamily="18" charset="2"/>
                        <a:buChar char=""/>
                      </a:pPr>
                      <a:r>
                        <a:rPr lang="en-ZA" sz="2400" dirty="0">
                          <a:effectLst/>
                        </a:rPr>
                        <a:t>Tourist stays will reduce because more time is required to travel to destinations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0712" marR="90712" marT="0" marB="0">
                    <a:noFill/>
                  </a:tcPr>
                </a:tc>
                <a:extLst>
                  <a:ext uri="{0D108BD9-81ED-4DB2-BD59-A6C34878D82A}">
                    <a16:rowId xmlns:a16="http://schemas.microsoft.com/office/drawing/2014/main" val="3303007479"/>
                  </a:ext>
                </a:extLst>
              </a:tr>
            </a:tbl>
          </a:graphicData>
        </a:graphic>
      </p:graphicFrame>
      <p:sp>
        <p:nvSpPr>
          <p:cNvPr id="4" name="Date Placeholder 3">
            <a:extLst>
              <a:ext uri="{FF2B5EF4-FFF2-40B4-BE49-F238E27FC236}">
                <a16:creationId xmlns:a16="http://schemas.microsoft.com/office/drawing/2014/main" id="{EB822387-83F0-4D0E-88DB-FF326B614CC8}"/>
              </a:ext>
            </a:extLst>
          </p:cNvPr>
          <p:cNvSpPr>
            <a:spLocks noGrp="1"/>
          </p:cNvSpPr>
          <p:nvPr>
            <p:ph type="dt" sz="half" idx="2"/>
          </p:nvPr>
        </p:nvSpPr>
        <p:spPr/>
        <p:txBody>
          <a:bodyPr/>
          <a:lstStyle/>
          <a:p>
            <a:fld id="{193355D5-F1DA-0F48-9E7E-0A3FEBF9FF84}" type="datetime1">
              <a:rPr lang="en-US" smtClean="0"/>
              <a:pPr/>
              <a:t>1/8/2018</a:t>
            </a:fld>
            <a:endParaRPr lang="en-US" dirty="0"/>
          </a:p>
        </p:txBody>
      </p:sp>
      <p:sp>
        <p:nvSpPr>
          <p:cNvPr id="5" name="Footer Placeholder 4">
            <a:extLst>
              <a:ext uri="{FF2B5EF4-FFF2-40B4-BE49-F238E27FC236}">
                <a16:creationId xmlns:a16="http://schemas.microsoft.com/office/drawing/2014/main" id="{AF61FF0E-98EF-46FE-8CF8-888A42801672}"/>
              </a:ext>
            </a:extLst>
          </p:cNvPr>
          <p:cNvSpPr>
            <a:spLocks noGrp="1"/>
          </p:cNvSpPr>
          <p:nvPr>
            <p:ph type="ftr" sz="quarter" idx="3"/>
          </p:nvPr>
        </p:nvSpPr>
        <p:spPr>
          <a:xfrm>
            <a:off x="2152358" y="6531206"/>
            <a:ext cx="8750104" cy="458972"/>
          </a:xfrm>
        </p:spPr>
        <p:txBody>
          <a:bodyPr/>
          <a:lstStyle/>
          <a:p>
            <a:r>
              <a:rPr lang="en-US" b="1" dirty="0"/>
              <a:t>STTA - Study of the impact of closing six international/regional airports in Mozambique Part 2 </a:t>
            </a:r>
            <a:r>
              <a:rPr lang="pt-PT" b="1" dirty="0"/>
              <a:t>Detailed analysis of AdM proposal, metrics and impact study</a:t>
            </a:r>
            <a:endParaRPr lang="en-ZA" dirty="0"/>
          </a:p>
        </p:txBody>
      </p:sp>
      <p:sp>
        <p:nvSpPr>
          <p:cNvPr id="6" name="Slide Number Placeholder 5">
            <a:extLst>
              <a:ext uri="{FF2B5EF4-FFF2-40B4-BE49-F238E27FC236}">
                <a16:creationId xmlns:a16="http://schemas.microsoft.com/office/drawing/2014/main" id="{87944A75-1174-4285-BD51-87FA6F8C600B}"/>
              </a:ext>
            </a:extLst>
          </p:cNvPr>
          <p:cNvSpPr>
            <a:spLocks noGrp="1"/>
          </p:cNvSpPr>
          <p:nvPr>
            <p:ph type="sldNum" sz="quarter" idx="4"/>
          </p:nvPr>
        </p:nvSpPr>
        <p:spPr/>
        <p:txBody>
          <a:bodyPr/>
          <a:lstStyle/>
          <a:p>
            <a:fld id="{42782948-4DBE-204D-AB9E-B65E067054AE}" type="slidenum">
              <a:rPr lang="en-US" smtClean="0"/>
              <a:pPr/>
              <a:t>9</a:t>
            </a:fld>
            <a:endParaRPr lang="en-US" dirty="0"/>
          </a:p>
        </p:txBody>
      </p:sp>
      <p:sp>
        <p:nvSpPr>
          <p:cNvPr id="8" name="Title 7">
            <a:extLst>
              <a:ext uri="{FF2B5EF4-FFF2-40B4-BE49-F238E27FC236}">
                <a16:creationId xmlns:a16="http://schemas.microsoft.com/office/drawing/2014/main" id="{3D0EE312-22AB-47C0-9BE8-61325B69E52B}"/>
              </a:ext>
            </a:extLst>
          </p:cNvPr>
          <p:cNvSpPr>
            <a:spLocks noGrp="1"/>
          </p:cNvSpPr>
          <p:nvPr>
            <p:ph type="title"/>
          </p:nvPr>
        </p:nvSpPr>
        <p:spPr>
          <a:xfrm>
            <a:off x="250112" y="-146343"/>
            <a:ext cx="11738688" cy="1089529"/>
          </a:xfrm>
        </p:spPr>
        <p:txBody>
          <a:bodyPr/>
          <a:lstStyle/>
          <a:p>
            <a:r>
              <a:rPr lang="pt-PT" sz="3600" b="1" dirty="0"/>
              <a:t>Analysis of AdM proposed benefits of reducing entry points</a:t>
            </a:r>
            <a:endParaRPr lang="pt-PT" sz="3600" dirty="0"/>
          </a:p>
        </p:txBody>
      </p:sp>
    </p:spTree>
    <p:extLst>
      <p:ext uri="{BB962C8B-B14F-4D97-AF65-F5344CB8AC3E}">
        <p14:creationId xmlns:p14="http://schemas.microsoft.com/office/powerpoint/2010/main" val="1904083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3426</Words>
  <Application>Microsoft Office PowerPoint</Application>
  <PresentationFormat>Widescreen</PresentationFormat>
  <Paragraphs>243</Paragraphs>
  <Slides>42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Calibri Light</vt:lpstr>
      <vt:lpstr>Gill Sans MT</vt:lpstr>
      <vt:lpstr>Symbol</vt:lpstr>
      <vt:lpstr>Times New Roman</vt:lpstr>
      <vt:lpstr>Office Theme</vt:lpstr>
      <vt:lpstr> STTA - Study of the impact of closing six international/regional airports in Mozambique  Part 2  Detailed analysis of AdM proposal, metrics and impact study  </vt:lpstr>
      <vt:lpstr>Contents</vt:lpstr>
      <vt:lpstr>Analysis of AdM proposed benefits of reducing entry points</vt:lpstr>
      <vt:lpstr>Analysis of AdM proposed benefits of reducing entry points</vt:lpstr>
      <vt:lpstr>Analysis of AdM proposed benefits of reducing entry points</vt:lpstr>
      <vt:lpstr>Analysis of AdM proposed benefits of reducing entry points</vt:lpstr>
      <vt:lpstr>Analysis of AdM proposed benefits of reducing entry points</vt:lpstr>
      <vt:lpstr>Analysis of AdM proposed benefits of reducing entry points</vt:lpstr>
      <vt:lpstr>Analysis of AdM proposed benefits of reducing entry points</vt:lpstr>
      <vt:lpstr>Analysis of AdM proposed benefits of reducing entry points</vt:lpstr>
      <vt:lpstr>Specific difficulties with the details and substance of the AdM proposal</vt:lpstr>
      <vt:lpstr>Specific difficulties with the details and substance of the AdM proposal</vt:lpstr>
      <vt:lpstr>Details of International Airports in the Region</vt:lpstr>
      <vt:lpstr>No information was provided to demonstrate any quantum of cost savings for AdM </vt:lpstr>
      <vt:lpstr>Many new routes are expected to be operated immediately, including seven new international routes from Nacala and five new domestic routes from Nacala. Beira would specialize in flights to Nacala only (which differs from the AdM proposal).</vt:lpstr>
      <vt:lpstr>There is a mismatch of projected routes and pax projections and the AdM proposed routes. </vt:lpstr>
      <vt:lpstr>The AdM proposal reported significantly increased passenger traffic numbers over 5 years to 2015</vt:lpstr>
      <vt:lpstr>The proposed projection of Pax traffic numbers are highly speculative and simply unrealistic</vt:lpstr>
      <vt:lpstr>The proposed pax traffic numbers are highly speculative and simply unrealistic (examples)</vt:lpstr>
      <vt:lpstr>The proposed pax traffic numbers are highly speculative and simply unrealistic (examples)</vt:lpstr>
      <vt:lpstr>The proposed pax traffic numbers are highly speculative and simply unrealistic (examples)</vt:lpstr>
      <vt:lpstr>The proposed pax traffic numbers are highly speculative and simply unrealistic (examples)</vt:lpstr>
      <vt:lpstr>The proposed pax traffic numbers are highly speculative and simply unrealistic (examples)</vt:lpstr>
      <vt:lpstr> </vt:lpstr>
      <vt:lpstr>LAM - Aircraft and Seat Capacity expansion</vt:lpstr>
      <vt:lpstr>Selected Airport and Airline Pax Metrics (Statistics)</vt:lpstr>
      <vt:lpstr>Annual Total Pax Throughput at all Mozambique airports</vt:lpstr>
      <vt:lpstr>Relative Importance of Regional Scheduled Pax moved through the five Affected Airports </vt:lpstr>
      <vt:lpstr>Total pax traffic throughput at the five Affected Airports</vt:lpstr>
      <vt:lpstr>PowerPoint Presentation</vt:lpstr>
      <vt:lpstr>PowerPoint Presentation</vt:lpstr>
      <vt:lpstr>PowerPoint Presentation</vt:lpstr>
      <vt:lpstr>PowerPoint Presentation</vt:lpstr>
      <vt:lpstr>PowerPoint Presentation</vt:lpstr>
      <vt:lpstr>PowerPoint Presentation</vt:lpstr>
      <vt:lpstr>The calculated implications of the AdM proposal and Growth Scenario on:    - Pax Traffic Volumes   - The economy    - Investment and    - Employment</vt:lpstr>
      <vt:lpstr>The base model (assuming current trends will continue)</vt:lpstr>
      <vt:lpstr>The total outcome of the AdM Proposal and the Growth Scenario</vt:lpstr>
      <vt:lpstr>The net impact (decrease and increase) of the AdM Proposal and the Growth Scenario to the base model</vt:lpstr>
      <vt:lpstr>Back-up Slide</vt:lpstr>
      <vt:lpstr>Airports Compared JNB CPT MPM</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task force to analyse AdM’s proposal for the reduction of the Number of International Airports</dc:title>
  <dc:creator>Joachim Vermooten</dc:creator>
  <cp:lastModifiedBy>Alima Hussein</cp:lastModifiedBy>
  <cp:revision>29</cp:revision>
  <dcterms:created xsi:type="dcterms:W3CDTF">2017-11-22T06:26:14Z</dcterms:created>
  <dcterms:modified xsi:type="dcterms:W3CDTF">2018-01-08T12:55:10Z</dcterms:modified>
</cp:coreProperties>
</file>